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602" r:id="rId3"/>
    <p:sldId id="630" r:id="rId4"/>
    <p:sldId id="331" r:id="rId5"/>
    <p:sldId id="601" r:id="rId6"/>
    <p:sldId id="306" r:id="rId7"/>
    <p:sldId id="308" r:id="rId8"/>
    <p:sldId id="309" r:id="rId9"/>
    <p:sldId id="311" r:id="rId10"/>
    <p:sldId id="313" r:id="rId11"/>
    <p:sldId id="317" r:id="rId12"/>
    <p:sldId id="292" r:id="rId13"/>
    <p:sldId id="603" r:id="rId14"/>
    <p:sldId id="307" r:id="rId15"/>
    <p:sldId id="608" r:id="rId16"/>
    <p:sldId id="604" r:id="rId17"/>
    <p:sldId id="605" r:id="rId18"/>
    <p:sldId id="609" r:id="rId19"/>
    <p:sldId id="606" r:id="rId20"/>
    <p:sldId id="610" r:id="rId21"/>
    <p:sldId id="612" r:id="rId22"/>
    <p:sldId id="611" r:id="rId23"/>
    <p:sldId id="613" r:id="rId24"/>
    <p:sldId id="626" r:id="rId25"/>
    <p:sldId id="627" r:id="rId26"/>
    <p:sldId id="628" r:id="rId27"/>
    <p:sldId id="629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623" r:id="rId38"/>
    <p:sldId id="624" r:id="rId39"/>
    <p:sldId id="625" r:id="rId40"/>
  </p:sldIdLst>
  <p:sldSz cx="9144000" cy="6858000" type="screen4x3"/>
  <p:notesSz cx="7023100" cy="93091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0420AEA-92CE-4C1B-8E32-F3B8F163861A}">
          <p14:sldIdLst>
            <p14:sldId id="257"/>
            <p14:sldId id="602"/>
          </p14:sldIdLst>
        </p14:section>
        <p14:section name="City-University-Faculty" id="{44D1247C-B888-42DB-AD0A-E6BEAF950EF7}">
          <p14:sldIdLst>
            <p14:sldId id="630"/>
            <p14:sldId id="331"/>
            <p14:sldId id="601"/>
            <p14:sldId id="306"/>
            <p14:sldId id="308"/>
            <p14:sldId id="309"/>
            <p14:sldId id="311"/>
            <p14:sldId id="313"/>
            <p14:sldId id="317"/>
            <p14:sldId id="292"/>
            <p14:sldId id="603"/>
            <p14:sldId id="307"/>
          </p14:sldIdLst>
        </p14:section>
        <p14:section name="Desctop &amp; Command Window" id="{79CBD7A0-E174-44AA-A90B-15E960C637B1}">
          <p14:sldIdLst>
            <p14:sldId id="608"/>
            <p14:sldId id="604"/>
            <p14:sldId id="605"/>
          </p14:sldIdLst>
        </p14:section>
        <p14:section name="Scripts &amp; Functions" id="{ED079E46-A1C2-42A9-A282-FA6EEA7D431E}">
          <p14:sldIdLst>
            <p14:sldId id="609"/>
            <p14:sldId id="606"/>
            <p14:sldId id="610"/>
            <p14:sldId id="612"/>
            <p14:sldId id="611"/>
            <p14:sldId id="613"/>
          </p14:sldIdLst>
        </p14:section>
        <p14:section name="Using Symbolic Math ToolBox" id="{7BD272C3-A903-42D0-828C-800AC3252E87}">
          <p14:sldIdLst>
            <p14:sldId id="626"/>
            <p14:sldId id="627"/>
            <p14:sldId id="628"/>
            <p14:sldId id="629"/>
          </p14:sldIdLst>
        </p14:section>
        <p14:section name="Vectors &amp; Matrices" id="{E1929F40-59DC-4B70-B58B-9677029ACA65}">
          <p14:sldIdLst>
            <p14:sldId id="614"/>
            <p14:sldId id="615"/>
            <p14:sldId id="616"/>
            <p14:sldId id="617"/>
          </p14:sldIdLst>
        </p14:section>
        <p14:section name="Graphical representation" id="{ACF16D5A-4723-4F56-9EFD-596C34C487A7}">
          <p14:sldIdLst>
            <p14:sldId id="618"/>
            <p14:sldId id="619"/>
            <p14:sldId id="620"/>
            <p14:sldId id="621"/>
            <p14:sldId id="622"/>
          </p14:sldIdLst>
        </p14:section>
        <p14:section name="Creating a GUI Application" id="{8B84AA34-5144-4754-B40F-331FB3D9EC7C}">
          <p14:sldIdLst>
            <p14:sldId id="623"/>
            <p14:sldId id="624"/>
            <p14:sldId id="6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82424" autoAdjust="0"/>
  </p:normalViewPr>
  <p:slideViewPr>
    <p:cSldViewPr snapToGrid="0">
      <p:cViewPr varScale="1">
        <p:scale>
          <a:sx n="68" d="100"/>
          <a:sy n="68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0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ABCBBD6F-6180-43E2-A7C5-05A2D35DD5E5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47497E6E-9E46-4CA6-BEAB-706EBCB88E37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4482F-A16F-4AA0-80E3-6171EF26CA7A}" type="slidenum">
              <a:rPr lang="hu-HU"/>
              <a:pPr/>
              <a:t>6</a:t>
            </a:fld>
            <a:endParaRPr lang="hu-H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A636-7CAF-4D72-A0C8-619225B4513A}" type="slidenum">
              <a:rPr lang="hu-HU"/>
              <a:pPr/>
              <a:t>7</a:t>
            </a:fld>
            <a:endParaRPr lang="hu-H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Trebuchet MS" pitchFamily="34" charset="0"/>
              </a:rPr>
              <a:t>Kecskemét</a:t>
            </a:r>
            <a:r>
              <a:rPr lang="en-GB" dirty="0">
                <a:latin typeface="Trebuchet MS" pitchFamily="34" charset="0"/>
              </a:rPr>
              <a:t> was mentioned as a market-town</a:t>
            </a:r>
            <a:r>
              <a:rPr lang="hu-HU" dirty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of the first time in a charter from 1368. </a:t>
            </a:r>
            <a:endParaRPr lang="hu-HU" dirty="0">
              <a:latin typeface="Trebuchet MS" pitchFamily="34" charset="0"/>
            </a:endParaRPr>
          </a:p>
          <a:p>
            <a:r>
              <a:rPr lang="en-GB" dirty="0">
                <a:latin typeface="Trebuchet MS" pitchFamily="34" charset="0"/>
              </a:rPr>
              <a:t>The Main Square was the former market-place and is known as one of the most beautiful city centres of Hungary. </a:t>
            </a:r>
            <a:endParaRPr lang="hu-HU" dirty="0">
              <a:latin typeface="Trebuchet MS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85040-460F-4976-BBDA-301291369876}" type="slidenum">
              <a:rPr lang="hu-HU"/>
              <a:pPr/>
              <a:t>8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4198B-7D58-4E9A-913E-863570B44D5D}" type="slidenum">
              <a:rPr lang="hu-HU"/>
              <a:pPr/>
              <a:t>9</a:t>
            </a:fld>
            <a:endParaRPr lang="hu-H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24A15-8A0F-44EB-B4E6-C532FA0A70D3}" type="slidenum">
              <a:rPr lang="hu-HU"/>
              <a:pPr/>
              <a:t>10</a:t>
            </a:fld>
            <a:endParaRPr lang="hu-H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2EB-B9A5-4D71-B3BE-BD3CB4B5943B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96975" y="179388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1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96975" y="179388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2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A68C0-D51C-470F-BAA5-AD62417A3DDA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zéles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F5B3CB-57DF-4D14-BC9F-E621F2AE6B1B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5D089-4C74-4945-9898-5D28BD16C7DE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1" name="Szöveg helye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rtl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sz="12200" dirty="0"/>
              <a:t>„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sz="12200" dirty="0"/>
              <a:t>”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13DFF-F2EF-462C-9999-CBD642FCC5F6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1FEDED-8111-4E5D-B2E3-027AE5F78C67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– 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sz="12200" dirty="0"/>
              <a:t>„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hu-HU" sz="12200" dirty="0"/>
              <a:t>”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D6482-E6CE-4B0A-84AC-522DE95F7818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3" name="Szöveg helye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rtlCol="0"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FE18E-F6A0-4DD0-A23F-F55B5E7AFC5E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0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6" name="Szöveg helye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9" name="Szöveg helye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zöveg helye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0" name="Szöveg helye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67664-1DE8-4D16-8D9C-2231AD5A14CF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0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9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2" name="Szöveg helye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0" name="Kép helye 2" descr="Üres helyőrző kép hozzáadásához. Kattintson a helyőrzőre, és jelölje ki a hozzáadni kívánt képet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3" name="Szöveg helye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zöveg helye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1" name="Kép helye 2" descr="Üres helyőrző kép hozzáadásához. Kattintson a helyőrzőre, és jelölje ki a hozzáadni kívánt képet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42DEFD-484F-4351-A8F0-4B0D40AF5695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2315C8-9F8D-4B64-8BAD-2AC46D2204DA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rtlCol="0" anchor="b" anchorCtr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89348" y="430214"/>
            <a:ext cx="5567362" cy="5826125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D275E0-4443-4D8D-AC3F-91EF83DD2964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0DBB4-4EA3-428C-B4BA-905789EC3513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6C8901-BCF9-4A00-93E8-B53904094A02}" type="datetime1">
              <a:rPr lang="hu-HU" smtClean="0"/>
              <a:t>2019.09.24.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3F1EFA-5835-4869-98C5-106400AEF0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768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CD29E-3672-467A-AD82-8D38BE4D9D8B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34D530-17B3-4BFB-9A95-AED5788306F3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9E274-8766-4176-B9F7-FC54BD2A004D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7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BE0EE-E58C-458A-BBAF-42B46E63607C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9557F-F809-4DC1-AC3E-7A1E6622328B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0EEE2-1042-4EAD-9812-69439E612F8F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4E7C6-932D-4E2D-85A9-49EE17B565DE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7" name="Ellipszis 16"/>
          <p:cNvSpPr/>
          <p:nvPr userDrawn="1"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fld id="{1F4FD2EA-1956-40E7-9405-18F49AF10806}" type="datetime1">
              <a:rPr lang="hu-HU" smtClean="0"/>
              <a:t>2019.09.24.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hu-HU" dirty="0"/>
              <a:t>Élőláb beszúrása</a:t>
            </a:r>
          </a:p>
        </p:txBody>
      </p:sp>
      <p:sp>
        <p:nvSpPr>
          <p:cNvPr id="14" name="Téglalap 13"/>
          <p:cNvSpPr/>
          <p:nvPr userDrawn="1"/>
        </p:nvSpPr>
        <p:spPr bwMode="blackWhite"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hu-HU" smtClean="0"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  <p:sldLayoutId id="2147483671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0.png"/><Relationship Id="rId18" Type="http://schemas.openxmlformats.org/officeDocument/2006/relationships/slide" Target="slide37.xml"/><Relationship Id="rId3" Type="http://schemas.openxmlformats.org/officeDocument/2006/relationships/slide" Target="slide4.xml"/><Relationship Id="rId21" Type="http://schemas.openxmlformats.org/officeDocument/2006/relationships/slide" Target="slide24.xml"/><Relationship Id="rId7" Type="http://schemas.openxmlformats.org/officeDocument/2006/relationships/image" Target="../media/image70.png"/><Relationship Id="rId12" Type="http://schemas.openxmlformats.org/officeDocument/2006/relationships/slide" Target="slide28.xml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0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slide" Target="slide32.xml"/><Relationship Id="rId10" Type="http://schemas.openxmlformats.org/officeDocument/2006/relationships/image" Target="../media/image80.png"/><Relationship Id="rId19" Type="http://schemas.openxmlformats.org/officeDocument/2006/relationships/image" Target="../media/image110.png"/><Relationship Id="rId4" Type="http://schemas.openxmlformats.org/officeDocument/2006/relationships/image" Target="../media/image61.png"/><Relationship Id="rId9" Type="http://schemas.openxmlformats.org/officeDocument/2006/relationships/slide" Target="slide18.xml"/><Relationship Id="rId14" Type="http://schemas.openxmlformats.org/officeDocument/2006/relationships/image" Target="../media/image10.png"/><Relationship Id="rId22" Type="http://schemas.openxmlformats.org/officeDocument/2006/relationships/image" Target="../media/image1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383177" y="1447801"/>
            <a:ext cx="8073436" cy="2601686"/>
          </a:xfrm>
        </p:spPr>
        <p:txBody>
          <a:bodyPr rtlCol="0"/>
          <a:lstStyle/>
          <a:p>
            <a:r>
              <a:rPr lang="hu-HU" sz="5400" dirty="0" err="1"/>
              <a:t>Introduction</a:t>
            </a:r>
            <a:r>
              <a:rPr lang="hu-HU" sz="5400" dirty="0"/>
              <a:t> </a:t>
            </a:r>
            <a:r>
              <a:rPr lang="hu-HU" sz="5400" dirty="0" err="1"/>
              <a:t>to</a:t>
            </a:r>
            <a:r>
              <a:rPr lang="hu-HU" sz="5400" dirty="0"/>
              <a:t> </a:t>
            </a:r>
            <a:r>
              <a:rPr lang="hu-HU" sz="5400" dirty="0" err="1"/>
              <a:t>Matlab</a:t>
            </a:r>
            <a:r>
              <a:rPr lang="hu-HU" sz="5400" dirty="0"/>
              <a:t> </a:t>
            </a:r>
            <a:r>
              <a:rPr lang="hu-HU" sz="5400" dirty="0" err="1"/>
              <a:t>Programming</a:t>
            </a:r>
            <a:endParaRPr lang="hu-HU" sz="5400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487679" y="4302034"/>
            <a:ext cx="8473441" cy="2169104"/>
          </a:xfrm>
        </p:spPr>
        <p:txBody>
          <a:bodyPr rtlCol="0">
            <a:normAutofit/>
          </a:bodyPr>
          <a:lstStyle/>
          <a:p>
            <a:r>
              <a:rPr lang="hu-HU" sz="2800" cap="none" dirty="0"/>
              <a:t>Dr. Zsolt Csaba Johanyák</a:t>
            </a:r>
          </a:p>
          <a:p>
            <a:r>
              <a:rPr lang="hu-HU" sz="2400" cap="none" dirty="0"/>
              <a:t>John von Neumann University, Kecskemét, Hungary</a:t>
            </a:r>
          </a:p>
          <a:p>
            <a:r>
              <a:rPr lang="hu-HU" sz="2800" cap="none" dirty="0"/>
              <a:t>johanyak.csaba@gamf.uni-neumann.hu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84" y="278617"/>
            <a:ext cx="4400550" cy="1663394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Wellness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Tourism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04503" y="2280550"/>
            <a:ext cx="4753247" cy="14132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latin typeface="Trebuchet MS" pitchFamily="34" charset="0"/>
              </a:rPr>
              <a:t>	</a:t>
            </a:r>
            <a:r>
              <a:rPr lang="en-GB" sz="2400" dirty="0">
                <a:latin typeface="Trebuchet MS" pitchFamily="34" charset="0"/>
              </a:rPr>
              <a:t>The region of the Southern Great Plain is the sunniest part of Hungary. 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10</a:t>
            </a:fld>
            <a:endParaRPr lang="hu-HU"/>
          </a:p>
        </p:txBody>
      </p:sp>
      <p:pic>
        <p:nvPicPr>
          <p:cNvPr id="145413" name="Picture 5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034" y="0"/>
            <a:ext cx="4589966" cy="32129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3730" name="Picture 2" descr="http://www.utazzitthon.hu/images/latnivalo/kecskemeti-furdo-kecskemet-3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5334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08104" y="3693840"/>
            <a:ext cx="3384376" cy="2687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latin typeface="Trebuchet MS" pitchFamily="34" charset="0"/>
              </a:rPr>
              <a:t>	I</a:t>
            </a:r>
            <a:r>
              <a:rPr lang="en-GB" sz="2800" dirty="0">
                <a:latin typeface="Trebuchet MS" pitchFamily="34" charset="0"/>
              </a:rPr>
              <a:t>t is the favourite place of the visitors looking for recovery, and recreation.</a:t>
            </a:r>
          </a:p>
        </p:txBody>
      </p:sp>
    </p:spTree>
    <p:extLst>
      <p:ext uri="{BB962C8B-B14F-4D97-AF65-F5344CB8AC3E}">
        <p14:creationId xmlns:p14="http://schemas.microsoft.com/office/powerpoint/2010/main" val="8977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formatika Inté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327" y="3001987"/>
            <a:ext cx="4313238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2" descr="DSC_0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8580"/>
            <a:ext cx="433692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27" y="490677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von Neumann University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and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869160"/>
            <a:ext cx="4039815" cy="145544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Department</a:t>
            </a:r>
            <a:r>
              <a:rPr lang="hu-HU" dirty="0"/>
              <a:t> of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Technology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6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908" y="904789"/>
            <a:ext cx="7081482" cy="53436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Significant center of higher education</a:t>
            </a:r>
            <a:r>
              <a:rPr lang="en-US" sz="2200" dirty="0">
                <a:latin typeface="Trebuchet MS" panose="020B0603020202020204" pitchFamily="34" charset="0"/>
              </a:rPr>
              <a:t> and research in the middle of Hungary</a:t>
            </a:r>
            <a:endParaRPr lang="en-US" sz="2200" dirty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Diplomas in Engineering, Information Technology, Economy and Business Administration, Agricultural and Teacher Training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C</a:t>
            </a:r>
            <a:r>
              <a:rPr lang="en-US" sz="2200" dirty="0" err="1">
                <a:latin typeface="Trebuchet MS" panose="020B0603020202020204" pitchFamily="34" charset="0"/>
                <a:cs typeface="Arial" pitchFamily="34" charset="0"/>
              </a:rPr>
              <a:t>reator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 of the dual training model in Hungary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</a:t>
            </a:r>
            <a:r>
              <a:rPr lang="hu-HU" sz="2200" dirty="0" err="1">
                <a:latin typeface="Trebuchet MS" panose="020B0603020202020204" pitchFamily="34" charset="0"/>
                <a:cs typeface="Arial" pitchFamily="34" charset="0"/>
              </a:rPr>
              <a:t>our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 faculties: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GAMF Faculty of Engineering and Computer Science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Faculty of Economics and Business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Faculty of Horticulture and Rural </a:t>
            </a:r>
            <a:br>
              <a:rPr lang="hu-HU" sz="2200" dirty="0">
                <a:latin typeface="Trebuchet MS" panose="020B0603020202020204" pitchFamily="34" charset="0"/>
                <a:cs typeface="Arial" pitchFamily="34" charset="0"/>
              </a:rPr>
            </a:b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Development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Teacher Training Faculty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Number of students: 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~4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.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0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00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Academic staff: 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~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2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00</a:t>
            </a:r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John von Neumann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Képtalálat a következőre: „gamf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445" y="4080681"/>
            <a:ext cx="2927555" cy="25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0F03519-EE7D-446D-87DA-CE3F4DF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24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Computer Science)</a:t>
            </a: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766524" y="2410597"/>
            <a:ext cx="7831932" cy="2692626"/>
          </a:xfrm>
          <a:noFill/>
        </p:spPr>
        <p:txBody>
          <a:bodyPr>
            <a:noAutofit/>
          </a:bodyPr>
          <a:lstStyle/>
          <a:p>
            <a:pPr>
              <a:tabLst>
                <a:tab pos="5039874" algn="r"/>
              </a:tabLst>
            </a:pPr>
            <a:r>
              <a:rPr lang="hu-HU" dirty="0">
                <a:latin typeface="Franklin Gothic Medium" panose="020B0603020102020204" pitchFamily="34" charset="0"/>
              </a:rPr>
              <a:t>F</a:t>
            </a:r>
            <a:r>
              <a:rPr lang="en-US" dirty="0" err="1">
                <a:latin typeface="Franklin Gothic Medium" panose="020B0603020102020204" pitchFamily="34" charset="0"/>
              </a:rPr>
              <a:t>ounded</a:t>
            </a:r>
            <a:r>
              <a:rPr lang="en-US" dirty="0">
                <a:latin typeface="Franklin Gothic Medium" panose="020B0603020102020204" pitchFamily="34" charset="0"/>
              </a:rPr>
              <a:t> 	            1964 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Number of teaching staff   	               100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Total number of students 	             </a:t>
            </a:r>
            <a:r>
              <a:rPr lang="hu-HU" dirty="0">
                <a:latin typeface="Franklin Gothic Medium" panose="020B0603020102020204" pitchFamily="34" charset="0"/>
              </a:rPr>
              <a:t>~2000</a:t>
            </a:r>
            <a:endParaRPr lang="en-US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Full-time students 	              </a:t>
            </a:r>
            <a:r>
              <a:rPr lang="hu-HU" dirty="0">
                <a:latin typeface="Franklin Gothic Medium" panose="020B0603020102020204" pitchFamily="34" charset="0"/>
              </a:rPr>
              <a:t>~</a:t>
            </a:r>
            <a:r>
              <a:rPr lang="en-US" dirty="0">
                <a:latin typeface="Franklin Gothic Medium" panose="020B0603020102020204" pitchFamily="34" charset="0"/>
              </a:rPr>
              <a:t>70%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Part-time students	              </a:t>
            </a:r>
            <a:r>
              <a:rPr lang="hu-HU" dirty="0">
                <a:latin typeface="Franklin Gothic Medium" panose="020B0603020102020204" pitchFamily="34" charset="0"/>
              </a:rPr>
              <a:t>~</a:t>
            </a:r>
            <a:r>
              <a:rPr lang="en-US" dirty="0">
                <a:latin typeface="Franklin Gothic Medium" panose="020B0603020102020204" pitchFamily="34" charset="0"/>
              </a:rPr>
              <a:t>30%</a:t>
            </a:r>
            <a:endParaRPr lang="hu-HU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hu-HU" dirty="0" err="1">
                <a:latin typeface="Franklin Gothic Medium" panose="020B0603020102020204" pitchFamily="34" charset="0"/>
              </a:rPr>
              <a:t>Departments</a:t>
            </a:r>
            <a:r>
              <a:rPr lang="hu-HU" dirty="0">
                <a:latin typeface="Franklin Gothic Medium" panose="020B0603020102020204" pitchFamily="34" charset="0"/>
              </a:rPr>
              <a:t>	    5</a:t>
            </a: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76EE913-770A-40D7-9077-383DAD18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020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81940" y="78250"/>
            <a:ext cx="7053542" cy="1400530"/>
          </a:xfrm>
        </p:spPr>
        <p:txBody>
          <a:bodyPr>
            <a:normAutofit/>
          </a:bodyPr>
          <a:lstStyle/>
          <a:p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81940" y="667944"/>
            <a:ext cx="8458200" cy="433681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Higher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Vocational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Training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(4 </a:t>
            </a:r>
            <a:r>
              <a:rPr lang="hu-HU" dirty="0" err="1">
                <a:latin typeface="Franklin Gothic Medium" panose="020B0603020102020204" pitchFamily="34" charset="0"/>
              </a:rPr>
              <a:t>semesters</a:t>
            </a:r>
            <a:r>
              <a:rPr lang="hu-HU" dirty="0">
                <a:latin typeface="Franklin Gothic Medium" panose="020B0603020102020204" pitchFamily="34" charset="0"/>
              </a:rPr>
              <a:t>) (~2 %)</a:t>
            </a:r>
          </a:p>
          <a:p>
            <a:r>
              <a:rPr lang="hu-HU" dirty="0" err="1">
                <a:latin typeface="Franklin Gothic Medium" panose="020B0603020102020204" pitchFamily="34" charset="0"/>
              </a:rPr>
              <a:t>Information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 (Computer System </a:t>
            </a:r>
            <a:r>
              <a:rPr lang="hu-HU" dirty="0" err="1">
                <a:latin typeface="Franklin Gothic Medium" panose="020B0603020102020204" pitchFamily="34" charset="0"/>
              </a:rPr>
              <a:t>Administration</a:t>
            </a:r>
            <a:r>
              <a:rPr lang="hu-HU" dirty="0">
                <a:latin typeface="Franklin Gothic Medium" panose="020B0603020102020204" pitchFamily="34" charset="0"/>
              </a:rPr>
              <a:t>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Software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endParaRPr lang="hu-HU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Bachelor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Level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(7 </a:t>
            </a:r>
            <a:r>
              <a:rPr lang="hu-HU" dirty="0" err="1">
                <a:latin typeface="Franklin Gothic Medium" panose="020B0603020102020204" pitchFamily="34" charset="0"/>
              </a:rPr>
              <a:t>semesters</a:t>
            </a:r>
            <a:r>
              <a:rPr lang="hu-HU" dirty="0">
                <a:latin typeface="Franklin Gothic Medium" panose="020B0603020102020204" pitchFamily="34" charset="0"/>
              </a:rPr>
              <a:t>) (~84%)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Mechanical Engineering (BSc) </a:t>
            </a:r>
            <a:endParaRPr lang="hu-HU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Computer Science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  <a:r>
              <a:rPr lang="hu-HU" dirty="0">
                <a:latin typeface="Franklin Gothic Medium" panose="020B0603020102020204" pitchFamily="34" charset="0"/>
              </a:rPr>
              <a:t>(HU+EN)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Computer Science Operational Engineer</a:t>
            </a:r>
            <a:r>
              <a:rPr lang="hu-HU" dirty="0">
                <a:latin typeface="Franklin Gothic Medium" panose="020B0603020102020204" pitchFamily="34" charset="0"/>
              </a:rPr>
              <a:t> (</a:t>
            </a:r>
            <a:r>
              <a:rPr lang="hu-HU" dirty="0" err="1">
                <a:latin typeface="Franklin Gothic Medium" panose="020B0603020102020204" pitchFamily="34" charset="0"/>
              </a:rPr>
              <a:t>BProf</a:t>
            </a:r>
            <a:r>
              <a:rPr lang="hu-HU" dirty="0">
                <a:latin typeface="Franklin Gothic Medium" panose="020B0603020102020204" pitchFamily="34" charset="0"/>
              </a:rPr>
              <a:t>) 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Vehicle 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Industrial Management (BSc)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Logistical 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Master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Level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</a:t>
            </a:r>
            <a:r>
              <a:rPr lang="hu-HU" dirty="0" err="1">
                <a:latin typeface="Franklin Gothic Medium" panose="020B0603020102020204" pitchFamily="34" charset="0"/>
              </a:rPr>
              <a:t>MSc</a:t>
            </a:r>
            <a:r>
              <a:rPr lang="hu-HU" dirty="0">
                <a:latin typeface="Franklin Gothic Medium" panose="020B0603020102020204" pitchFamily="34" charset="0"/>
              </a:rPr>
              <a:t>)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Mechanical Engineering </a:t>
            </a:r>
            <a:endParaRPr lang="hu-HU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ostgraduate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specialist training course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</a:t>
            </a:r>
            <a:r>
              <a:rPr lang="hu-HU" dirty="0">
                <a:latin typeface="Franklin Gothic Medium" panose="020B0603020102020204" pitchFamily="34" charset="0"/>
              </a:rPr>
              <a:t> (~14 %)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Software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, </a:t>
            </a:r>
            <a:r>
              <a:rPr lang="hu-HU" dirty="0" err="1">
                <a:latin typeface="Franklin Gothic Medium" panose="020B0603020102020204" pitchFamily="34" charset="0"/>
              </a:rPr>
              <a:t>Logistics</a:t>
            </a:r>
            <a:r>
              <a:rPr lang="hu-HU" dirty="0">
                <a:latin typeface="Franklin Gothic Medium" panose="020B0603020102020204" pitchFamily="34" charset="0"/>
              </a:rPr>
              <a:t>, </a:t>
            </a:r>
            <a:r>
              <a:rPr lang="hu-HU" dirty="0" err="1">
                <a:latin typeface="Franklin Gothic Medium" panose="020B0603020102020204" pitchFamily="34" charset="0"/>
              </a:rPr>
              <a:t>Quality</a:t>
            </a:r>
            <a:r>
              <a:rPr lang="hu-HU" dirty="0">
                <a:latin typeface="Franklin Gothic Medium" panose="020B0603020102020204" pitchFamily="34" charset="0"/>
              </a:rPr>
              <a:t> management</a:t>
            </a:r>
            <a:endParaRPr lang="en-US" dirty="0">
              <a:latin typeface="Franklin Gothic Medium" panose="020B0603020102020204" pitchFamily="34" charset="0"/>
            </a:endParaRP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762C40-90A6-4197-BA91-29C76563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29" y="2393789"/>
            <a:ext cx="3399051" cy="2070421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8EED64-AD58-448B-9E38-F478BD97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791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1112EBA-849B-418E-8126-139BC436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Matlab</a:t>
            </a:r>
            <a:r>
              <a:rPr lang="hu-HU" dirty="0"/>
              <a:t> </a:t>
            </a:r>
            <a:r>
              <a:rPr lang="hu-HU" dirty="0" err="1"/>
              <a:t>Desktop</a:t>
            </a:r>
            <a:r>
              <a:rPr lang="hu-HU" dirty="0"/>
              <a:t> and </a:t>
            </a:r>
            <a:r>
              <a:rPr lang="hu-HU" dirty="0" err="1"/>
              <a:t>Command</a:t>
            </a:r>
            <a:r>
              <a:rPr lang="hu-HU" dirty="0"/>
              <a:t> </a:t>
            </a:r>
            <a:r>
              <a:rPr lang="hu-HU" dirty="0" err="1"/>
              <a:t>Window</a:t>
            </a:r>
            <a:r>
              <a:rPr lang="hu-HU" dirty="0"/>
              <a:t> – Basic </a:t>
            </a:r>
            <a:r>
              <a:rPr lang="hu-HU" dirty="0" err="1"/>
              <a:t>Operations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FA2EB7-F980-4A78-BE22-83BF8147B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95445A-DA94-413C-8EBA-7B3BD37C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291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6EE10-F7BD-4621-8650-2502D741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Matlab</a:t>
            </a:r>
            <a:r>
              <a:rPr lang="hu-HU" dirty="0"/>
              <a:t> </a:t>
            </a:r>
            <a:r>
              <a:rPr lang="hu-HU" dirty="0" err="1"/>
              <a:t>Desktop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6C4B93-346D-427D-B5A9-18B3D523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Toolstrip</a:t>
            </a:r>
            <a:endParaRPr lang="hu-HU" dirty="0"/>
          </a:p>
          <a:p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folder</a:t>
            </a:r>
            <a:endParaRPr lang="hu-HU" dirty="0"/>
          </a:p>
          <a:p>
            <a:r>
              <a:rPr lang="hu-HU" dirty="0" err="1"/>
              <a:t>Command</a:t>
            </a:r>
            <a:r>
              <a:rPr lang="hu-HU" dirty="0"/>
              <a:t> </a:t>
            </a:r>
            <a:r>
              <a:rPr lang="hu-HU" dirty="0" err="1"/>
              <a:t>Window</a:t>
            </a:r>
            <a:r>
              <a:rPr lang="hu-HU" dirty="0"/>
              <a:t> </a:t>
            </a:r>
          </a:p>
          <a:p>
            <a:r>
              <a:rPr lang="hu-HU" dirty="0"/>
              <a:t>Basic </a:t>
            </a:r>
            <a:r>
              <a:rPr lang="hu-HU" dirty="0" err="1"/>
              <a:t>operations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+,-,*,/,^ </a:t>
            </a:r>
          </a:p>
          <a:p>
            <a:r>
              <a:rPr lang="hu-HU" dirty="0" err="1"/>
              <a:t>Workspace</a:t>
            </a:r>
            <a:r>
              <a:rPr lang="hu-HU" dirty="0"/>
              <a:t> </a:t>
            </a:r>
          </a:p>
          <a:p>
            <a:r>
              <a:rPr lang="hu-HU" dirty="0" err="1"/>
              <a:t>History</a:t>
            </a:r>
            <a:endParaRPr lang="hu-HU" dirty="0"/>
          </a:p>
          <a:p>
            <a:r>
              <a:rPr lang="hu-HU" dirty="0" err="1"/>
              <a:t>Shortcuts</a:t>
            </a:r>
            <a:endParaRPr lang="hu-HU" dirty="0"/>
          </a:p>
          <a:p>
            <a:r>
              <a:rPr lang="hu-HU" dirty="0" err="1"/>
              <a:t>Documentation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5E0D3A-83FB-4AF9-B3B9-1BE21BCA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53" y="1574198"/>
            <a:ext cx="5376191" cy="4373755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92F7D9F-6B9A-4436-8DD9-61119D1B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30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B443E8-6DD1-44BA-BC09-11116123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Operator </a:t>
            </a:r>
            <a:r>
              <a:rPr lang="hu-HU" dirty="0" err="1"/>
              <a:t>Precedence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05E79E-679D-48E5-96FD-BFE9DAB1B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485" y="2060575"/>
            <a:ext cx="3297254" cy="4195763"/>
          </a:xfrm>
        </p:spPr>
        <p:txBody>
          <a:bodyPr/>
          <a:lstStyle/>
          <a:p>
            <a:r>
              <a:rPr lang="hu-HU" dirty="0"/>
              <a:t>-1^4                           -1</a:t>
            </a:r>
          </a:p>
          <a:p>
            <a:r>
              <a:rPr lang="hu-HU" dirty="0"/>
              <a:t>(-1)^4                         1</a:t>
            </a:r>
          </a:p>
          <a:p>
            <a:r>
              <a:rPr lang="hu-HU" dirty="0"/>
              <a:t>-1*5                            -5</a:t>
            </a:r>
          </a:p>
          <a:p>
            <a:r>
              <a:rPr lang="hu-HU" dirty="0"/>
              <a:t>(-1)*5                         -5  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DF8A9DF8-D82D-40EF-B0D6-91970DDF3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u-HU" dirty="0"/>
              <a:t>() and ^</a:t>
            </a:r>
          </a:p>
          <a:p>
            <a:pPr>
              <a:buFont typeface="+mj-lt"/>
              <a:buAutoNum type="arabicPeriod"/>
            </a:pPr>
            <a:r>
              <a:rPr lang="hu-HU" dirty="0" err="1"/>
              <a:t>Unary</a:t>
            </a:r>
            <a:r>
              <a:rPr lang="hu-HU" dirty="0"/>
              <a:t> + and –</a:t>
            </a:r>
          </a:p>
          <a:p>
            <a:pPr>
              <a:buFont typeface="+mj-lt"/>
              <a:buAutoNum type="arabicPeriod"/>
            </a:pPr>
            <a:r>
              <a:rPr lang="hu-HU" dirty="0"/>
              <a:t>* and /</a:t>
            </a:r>
          </a:p>
          <a:p>
            <a:pPr>
              <a:buFont typeface="+mj-lt"/>
              <a:buAutoNum type="arabicPeriod"/>
            </a:pPr>
            <a:r>
              <a:rPr lang="hu-HU" dirty="0"/>
              <a:t>+ and -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CB6DA4A4-F398-444F-986A-09EA1E11F45D}"/>
              </a:ext>
            </a:extLst>
          </p:cNvPr>
          <p:cNvCxnSpPr/>
          <p:nvPr/>
        </p:nvCxnSpPr>
        <p:spPr>
          <a:xfrm>
            <a:off x="2090058" y="2264228"/>
            <a:ext cx="12888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1DE77A7B-93DD-4BB4-B8F9-833E73B24324}"/>
              </a:ext>
            </a:extLst>
          </p:cNvPr>
          <p:cNvCxnSpPr/>
          <p:nvPr/>
        </p:nvCxnSpPr>
        <p:spPr>
          <a:xfrm>
            <a:off x="2090058" y="2673531"/>
            <a:ext cx="12888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1445FB3-ED39-4A72-9069-1F0AD8469109}"/>
              </a:ext>
            </a:extLst>
          </p:cNvPr>
          <p:cNvCxnSpPr/>
          <p:nvPr/>
        </p:nvCxnSpPr>
        <p:spPr>
          <a:xfrm>
            <a:off x="2090058" y="3100251"/>
            <a:ext cx="12888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B6739941-FCAA-4267-ACAF-8FE1ED6F2397}"/>
              </a:ext>
            </a:extLst>
          </p:cNvPr>
          <p:cNvCxnSpPr/>
          <p:nvPr/>
        </p:nvCxnSpPr>
        <p:spPr>
          <a:xfrm>
            <a:off x="2090058" y="3429000"/>
            <a:ext cx="12888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184489CB-2103-407D-ABE6-7F18ABD7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77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2708ADA4-5E22-41CA-BD6C-A4B581BF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45" y="1063417"/>
            <a:ext cx="6619243" cy="1915647"/>
          </a:xfrm>
        </p:spPr>
        <p:txBody>
          <a:bodyPr/>
          <a:lstStyle/>
          <a:p>
            <a:r>
              <a:rPr lang="hu-HU" dirty="0" err="1"/>
              <a:t>Scripts</a:t>
            </a:r>
            <a:r>
              <a:rPr lang="hu-HU" dirty="0"/>
              <a:t> and </a:t>
            </a:r>
            <a:r>
              <a:rPr lang="hu-HU" dirty="0" err="1"/>
              <a:t>Functions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41C6D52C-2D91-4637-8BC4-B9D555C4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16" y="4275909"/>
            <a:ext cx="6619244" cy="1361872"/>
          </a:xfrm>
        </p:spPr>
        <p:txBody>
          <a:bodyPr>
            <a:normAutofit/>
          </a:bodyPr>
          <a:lstStyle/>
          <a:p>
            <a:r>
              <a:rPr lang="hu-HU" dirty="0" err="1"/>
              <a:t>Conditional</a:t>
            </a:r>
            <a:r>
              <a:rPr lang="hu-HU" dirty="0"/>
              <a:t> </a:t>
            </a:r>
            <a:r>
              <a:rPr lang="hu-HU" dirty="0" err="1"/>
              <a:t>branch</a:t>
            </a:r>
            <a:endParaRPr lang="hu-HU" dirty="0"/>
          </a:p>
          <a:p>
            <a:r>
              <a:rPr lang="hu-HU" dirty="0" err="1"/>
              <a:t>Numerical</a:t>
            </a:r>
            <a:r>
              <a:rPr lang="hu-HU" dirty="0"/>
              <a:t> and </a:t>
            </a:r>
            <a:r>
              <a:rPr lang="hu-HU" dirty="0" err="1"/>
              <a:t>String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hu-HU" dirty="0"/>
          </a:p>
          <a:p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Scripts</a:t>
            </a:r>
            <a:r>
              <a:rPr lang="hu-HU" dirty="0"/>
              <a:t> and </a:t>
            </a:r>
            <a:r>
              <a:rPr lang="hu-HU" dirty="0" err="1"/>
              <a:t>Functions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2F5CA5D-1967-4F2B-A846-568632A3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572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9D7E4B9-0F47-4ED7-A5A2-98BFFF2C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Creating</a:t>
            </a:r>
            <a:r>
              <a:rPr lang="hu-HU" dirty="0"/>
              <a:t> and </a:t>
            </a:r>
            <a:r>
              <a:rPr lang="hu-HU" dirty="0" err="1"/>
              <a:t>Running</a:t>
            </a:r>
            <a:r>
              <a:rPr lang="hu-HU" dirty="0"/>
              <a:t> a Script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A4794C7-D0CD-4B91-8898-EF8EAE2B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Comments</a:t>
            </a:r>
            <a:endParaRPr lang="hu-HU" dirty="0"/>
          </a:p>
          <a:p>
            <a:r>
              <a:rPr lang="hu-HU" dirty="0" err="1"/>
              <a:t>Indentation</a:t>
            </a:r>
            <a:endParaRPr lang="hu-HU" dirty="0"/>
          </a:p>
          <a:p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semicolons</a:t>
            </a:r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statement</a:t>
            </a:r>
            <a:r>
              <a:rPr lang="hu-HU" dirty="0"/>
              <a:t> – </a:t>
            </a:r>
            <a:r>
              <a:rPr lang="hu-HU" dirty="0" err="1"/>
              <a:t>conditional</a:t>
            </a:r>
            <a:r>
              <a:rPr lang="hu-HU" dirty="0"/>
              <a:t> </a:t>
            </a:r>
            <a:r>
              <a:rPr lang="hu-HU" dirty="0" err="1"/>
              <a:t>branch</a:t>
            </a:r>
            <a:endParaRPr lang="hu-HU" dirty="0"/>
          </a:p>
          <a:p>
            <a:r>
              <a:rPr lang="hu-HU" dirty="0"/>
              <a:t>Ex.: </a:t>
            </a:r>
            <a:r>
              <a:rPr lang="hu-HU" dirty="0" err="1"/>
              <a:t>finding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roots</a:t>
            </a:r>
            <a:r>
              <a:rPr lang="hu-HU" dirty="0"/>
              <a:t> of a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equation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Numerical</a:t>
            </a:r>
            <a:r>
              <a:rPr lang="hu-HU" dirty="0"/>
              <a:t> and </a:t>
            </a:r>
            <a:r>
              <a:rPr lang="hu-HU" dirty="0" err="1"/>
              <a:t>string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types</a:t>
            </a:r>
            <a:endParaRPr lang="hu-HU" dirty="0"/>
          </a:p>
          <a:p>
            <a:r>
              <a:rPr lang="hu-HU" dirty="0" err="1"/>
              <a:t>Break</a:t>
            </a:r>
            <a:r>
              <a:rPr lang="hu-HU" dirty="0"/>
              <a:t> </a:t>
            </a:r>
            <a:r>
              <a:rPr lang="hu-HU" dirty="0" err="1"/>
              <a:t>points</a:t>
            </a:r>
            <a:endParaRPr lang="hu-HU" dirty="0"/>
          </a:p>
          <a:p>
            <a:r>
              <a:rPr lang="hu-HU" dirty="0" err="1"/>
              <a:t>Running</a:t>
            </a:r>
            <a:r>
              <a:rPr lang="hu-HU" dirty="0"/>
              <a:t> a Script </a:t>
            </a:r>
            <a:r>
              <a:rPr lang="hu-HU" dirty="0" err="1"/>
              <a:t>step-by-step</a:t>
            </a:r>
            <a:endParaRPr lang="hu-HU" dirty="0"/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EEA660DD-5B49-48E5-BD94-7660CB361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99165"/>
              </p:ext>
            </p:extLst>
          </p:nvPr>
        </p:nvGraphicFramePr>
        <p:xfrm>
          <a:off x="1279525" y="4197350"/>
          <a:ext cx="39639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1155700" imgH="203200" progId="Equation.3">
                  <p:embed/>
                </p:oleObj>
              </mc:Choice>
              <mc:Fallback>
                <p:oleObj r:id="rId3" imgW="11557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197350"/>
                        <a:ext cx="3963988" cy="687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7B525B-9DF9-4731-8E3F-A084F7FD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19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F57A7071-78FD-4C4B-AEC9-38176FCE3398}"/>
                  </a:ext>
                </a:extLst>
              </p:cNvPr>
              <p:cNvSpPr txBox="1"/>
              <p:nvPr/>
            </p:nvSpPr>
            <p:spPr>
              <a:xfrm>
                <a:off x="5180013" y="5690522"/>
                <a:ext cx="3963987" cy="1115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4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hu-HU" sz="4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F57A7071-78FD-4C4B-AEC9-38176FCE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3" y="5690522"/>
                <a:ext cx="3963987" cy="1115755"/>
              </a:xfrm>
              <a:prstGeom prst="rect">
                <a:avLst/>
              </a:prstGeom>
              <a:blipFill>
                <a:blip r:embed="rId5"/>
                <a:stretch>
                  <a:fillRect b="-146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67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D944B-DB53-457D-A91E-8EFA49FA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Contents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AF4BBA-470F-4049-A5DC-B9C40AEC5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zakasznagyítás 4">
                <a:extLst>
                  <a:ext uri="{FF2B5EF4-FFF2-40B4-BE49-F238E27FC236}">
                    <a16:creationId xmlns:a16="http://schemas.microsoft.com/office/drawing/2014/main" id="{25A96B3D-B5D6-4364-8B46-FAF2B2C579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243782"/>
                  </p:ext>
                </p:extLst>
              </p:nvPr>
            </p:nvGraphicFramePr>
            <p:xfrm>
              <a:off x="601204" y="1222916"/>
              <a:ext cx="2286000" cy="1714500"/>
            </p:xfrm>
            <a:graphic>
              <a:graphicData uri="http://schemas.microsoft.com/office/powerpoint/2016/sectionzoom">
                <psez:sectionZm>
                  <psez:sectionZmObj sectionId="{44D1247C-B888-42DB-AD0A-E6BEAF950EF7}">
                    <psez:zmPr id="{520B4F59-3ED9-4DBD-9C2E-16BD7FDC2AA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zakasznagyítás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5A96B3D-B5D6-4364-8B46-FAF2B2C579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04" y="122291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1C705F2C-520A-4B5B-9C36-FD191AC1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</a:t>
            </a:fld>
            <a:endParaRPr lang="hu-HU" dirty="0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Szakasznagyítás 13">
                <a:extLst>
                  <a:ext uri="{FF2B5EF4-FFF2-40B4-BE49-F238E27FC236}">
                    <a16:creationId xmlns:a16="http://schemas.microsoft.com/office/drawing/2014/main" id="{914F61A0-C9C1-46AE-B667-566051A82E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7586050"/>
                  </p:ext>
                </p:extLst>
              </p:nvPr>
            </p:nvGraphicFramePr>
            <p:xfrm>
              <a:off x="3210345" y="1222916"/>
              <a:ext cx="2286000" cy="1714500"/>
            </p:xfrm>
            <a:graphic>
              <a:graphicData uri="http://schemas.microsoft.com/office/powerpoint/2016/sectionzoom">
                <psez:sectionZm>
                  <psez:sectionZmObj sectionId="{79CBD7A0-E174-44AA-A90B-15E960C637B1}">
                    <psez:zmPr id="{428D64C3-4705-4BA2-8CE3-1C7F5C9FFD45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Szakasznagyítás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14F61A0-C9C1-46AE-B667-566051A82E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0345" y="122291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Szakasznagyítás 15">
                <a:extLst>
                  <a:ext uri="{FF2B5EF4-FFF2-40B4-BE49-F238E27FC236}">
                    <a16:creationId xmlns:a16="http://schemas.microsoft.com/office/drawing/2014/main" id="{A961AE3E-A805-456E-9F07-7B70B08414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7616749"/>
                  </p:ext>
                </p:extLst>
              </p:nvPr>
            </p:nvGraphicFramePr>
            <p:xfrm>
              <a:off x="5792730" y="1222916"/>
              <a:ext cx="2286000" cy="1714500"/>
            </p:xfrm>
            <a:graphic>
              <a:graphicData uri="http://schemas.microsoft.com/office/powerpoint/2016/sectionzoom">
                <psez:sectionZm>
                  <psez:sectionZmObj sectionId="{ED079E46-A1C2-42A9-A282-FA6EEA7D431E}">
                    <psez:zmPr id="{B446266C-C052-4832-A6B0-2ABB5C36CCA2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Szakasznagyítás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961AE3E-A805-456E-9F07-7B70B08414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2730" y="122291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zakasznagyítás 17">
                <a:extLst>
                  <a:ext uri="{FF2B5EF4-FFF2-40B4-BE49-F238E27FC236}">
                    <a16:creationId xmlns:a16="http://schemas.microsoft.com/office/drawing/2014/main" id="{F1F6BF27-5A63-4969-978E-C288C102B6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7659587"/>
                  </p:ext>
                </p:extLst>
              </p:nvPr>
            </p:nvGraphicFramePr>
            <p:xfrm>
              <a:off x="3182592" y="3112362"/>
              <a:ext cx="2286000" cy="1714500"/>
            </p:xfrm>
            <a:graphic>
              <a:graphicData uri="http://schemas.microsoft.com/office/powerpoint/2016/sectionzoom">
                <psez:sectionZm>
                  <psez:sectionZmObj sectionId="{E1929F40-59DC-4B70-B58B-9677029ACA65}">
                    <psez:zmPr id="{400591B1-5D85-4D34-8711-373107F222B8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zakasznagyítás 17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F1F6BF27-5A63-4969-978E-C288C102B6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2592" y="311236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Dia nagyítása 5">
                <a:extLst>
                  <a:ext uri="{FF2B5EF4-FFF2-40B4-BE49-F238E27FC236}">
                    <a16:creationId xmlns:a16="http://schemas.microsoft.com/office/drawing/2014/main" id="{173A71E0-5723-49C0-AB04-9F1756A06C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6793982"/>
                  </p:ext>
                </p:extLst>
              </p:nvPr>
            </p:nvGraphicFramePr>
            <p:xfrm>
              <a:off x="5792730" y="3097605"/>
              <a:ext cx="2286000" cy="1714500"/>
            </p:xfrm>
            <a:graphic>
              <a:graphicData uri="http://schemas.microsoft.com/office/powerpoint/2016/slidezoom">
                <pslz:sldZm>
                  <pslz:sldZmObj sldId="618" cId="2497840638">
                    <pslz:zmPr id="{EB51B797-564E-44A3-B1F8-464C4C3F73B4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Dia nagyítása 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173A71E0-5723-49C0-AB04-9F1756A06C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2730" y="309760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Dia nagyítása 7">
                <a:extLst>
                  <a:ext uri="{FF2B5EF4-FFF2-40B4-BE49-F238E27FC236}">
                    <a16:creationId xmlns:a16="http://schemas.microsoft.com/office/drawing/2014/main" id="{C891ED22-7856-4E75-8B44-C9854C7CCC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8643827"/>
                  </p:ext>
                </p:extLst>
              </p:nvPr>
            </p:nvGraphicFramePr>
            <p:xfrm>
              <a:off x="3206013" y="5051258"/>
              <a:ext cx="2286000" cy="1714500"/>
            </p:xfrm>
            <a:graphic>
              <a:graphicData uri="http://schemas.microsoft.com/office/powerpoint/2016/slidezoom">
                <pslz:sldZm>
                  <pslz:sldZmObj sldId="623" cId="236949851">
                    <pslz:zmPr id="{0FB55A86-BFA4-4A52-89C3-B7EAE0B30870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Dia nagyítása 7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C891ED22-7856-4E75-8B44-C9854C7CCC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06013" y="505125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Dia nagyítása 6">
                <a:extLst>
                  <a:ext uri="{FF2B5EF4-FFF2-40B4-BE49-F238E27FC236}">
                    <a16:creationId xmlns:a16="http://schemas.microsoft.com/office/drawing/2014/main" id="{EE2755D2-FBB3-4C7E-9143-59CCF6BD2A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2453345"/>
                  </p:ext>
                </p:extLst>
              </p:nvPr>
            </p:nvGraphicFramePr>
            <p:xfrm>
              <a:off x="601204" y="3105325"/>
              <a:ext cx="2286000" cy="1714500"/>
            </p:xfrm>
            <a:graphic>
              <a:graphicData uri="http://schemas.microsoft.com/office/powerpoint/2016/slidezoom">
                <pslz:sldZm>
                  <pslz:sldZmObj sldId="626" cId="2910533487">
                    <pslz:zmPr id="{E6AE0042-0410-4069-A2A1-9E9EA7EA1718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Dia nagyítása 6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EE2755D2-FBB3-4C7E-9143-59CCF6BD2A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204" y="310532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32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5100D5-6C79-40AC-8D4A-AE0A514D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04" y="226295"/>
            <a:ext cx="7506102" cy="140053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 of a Second Order Equation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8BB6D4-CCAF-4A7E-94FB-8CDFAA19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04" y="1288869"/>
            <a:ext cx="8885696" cy="55691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/>
              <a:t>%</a:t>
            </a:r>
            <a:br>
              <a:rPr lang="hu-HU" i="1" dirty="0"/>
            </a:br>
            <a:r>
              <a:rPr lang="hu-HU" i="1" dirty="0"/>
              <a:t>% </a:t>
            </a:r>
            <a:r>
              <a:rPr lang="hu-HU" i="1" dirty="0" err="1"/>
              <a:t>Calculate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Roots</a:t>
            </a:r>
            <a:r>
              <a:rPr lang="hu-HU" i="1" dirty="0"/>
              <a:t> of a </a:t>
            </a:r>
            <a:r>
              <a:rPr lang="hu-HU" i="1" dirty="0" err="1"/>
              <a:t>Second</a:t>
            </a:r>
            <a:r>
              <a:rPr lang="hu-HU" i="1" dirty="0"/>
              <a:t> </a:t>
            </a:r>
            <a:r>
              <a:rPr lang="hu-HU" i="1" dirty="0" err="1"/>
              <a:t>Order</a:t>
            </a:r>
            <a:r>
              <a:rPr lang="hu-HU" i="1" dirty="0"/>
              <a:t> </a:t>
            </a:r>
            <a:r>
              <a:rPr lang="hu-HU" i="1" dirty="0" err="1"/>
              <a:t>Equation</a:t>
            </a:r>
            <a:br>
              <a:rPr lang="hu-HU" i="1" dirty="0"/>
            </a:br>
            <a:r>
              <a:rPr lang="hu-HU" i="1" dirty="0"/>
              <a:t>% a*x^2+b*</a:t>
            </a:r>
            <a:r>
              <a:rPr lang="hu-HU" i="1" dirty="0" err="1"/>
              <a:t>x+c</a:t>
            </a:r>
            <a:r>
              <a:rPr lang="hu-HU" i="1" dirty="0"/>
              <a:t>=0</a:t>
            </a:r>
            <a:br>
              <a:rPr lang="hu-HU" i="1" dirty="0"/>
            </a:br>
            <a:r>
              <a:rPr lang="hu-HU" i="1" dirty="0"/>
              <a:t>%</a:t>
            </a:r>
            <a:br>
              <a:rPr lang="hu-HU" i="1" dirty="0"/>
            </a:b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Ask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user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parameters</a:t>
            </a:r>
            <a:r>
              <a:rPr lang="hu-HU" i="1" dirty="0"/>
              <a:t>.</a:t>
            </a:r>
            <a:br>
              <a:rPr lang="hu-HU" dirty="0"/>
            </a:br>
            <a:r>
              <a:rPr lang="hu-HU" dirty="0"/>
              <a:t>a=input('a=')</a:t>
            </a:r>
            <a:br>
              <a:rPr lang="hu-HU" dirty="0"/>
            </a:br>
            <a:r>
              <a:rPr lang="hu-HU" dirty="0"/>
              <a:t>b=input('b=')</a:t>
            </a:r>
            <a:br>
              <a:rPr lang="hu-HU" dirty="0"/>
            </a:br>
            <a:r>
              <a:rPr lang="hu-HU" dirty="0"/>
              <a:t>c=input('c=')</a:t>
            </a: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Calculate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discriminant</a:t>
            </a:r>
            <a:r>
              <a:rPr lang="hu-HU" i="1" dirty="0"/>
              <a:t>.</a:t>
            </a:r>
            <a:br>
              <a:rPr lang="hu-HU" i="1" dirty="0"/>
            </a:br>
            <a:r>
              <a:rPr lang="hu-HU" dirty="0"/>
              <a:t>D=b^2 - 4*a*c;</a:t>
            </a: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Calculate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real</a:t>
            </a:r>
            <a:r>
              <a:rPr lang="hu-HU" i="1" dirty="0"/>
              <a:t> and </a:t>
            </a:r>
            <a:r>
              <a:rPr lang="hu-HU" i="1" dirty="0" err="1"/>
              <a:t>complex</a:t>
            </a:r>
            <a:r>
              <a:rPr lang="hu-HU" i="1" dirty="0"/>
              <a:t> </a:t>
            </a:r>
            <a:r>
              <a:rPr lang="hu-HU" i="1" dirty="0" err="1"/>
              <a:t>roots</a:t>
            </a:r>
            <a:r>
              <a:rPr lang="hu-HU" i="1" dirty="0"/>
              <a:t>.</a:t>
            </a:r>
            <a:br>
              <a:rPr lang="hu-HU" i="1" dirty="0"/>
            </a:br>
            <a:r>
              <a:rPr lang="hu-HU" dirty="0" err="1"/>
              <a:t>if</a:t>
            </a:r>
            <a:r>
              <a:rPr lang="hu-HU" dirty="0"/>
              <a:t> D&gt;=0</a:t>
            </a:r>
            <a:br>
              <a:rPr lang="hu-HU" dirty="0"/>
            </a:br>
            <a:r>
              <a:rPr lang="hu-HU" dirty="0"/>
              <a:t>    x1= -(b + D^(1/2))/(2*a)</a:t>
            </a:r>
            <a:br>
              <a:rPr lang="hu-HU" dirty="0"/>
            </a:br>
            <a:r>
              <a:rPr lang="hu-HU" dirty="0"/>
              <a:t>    x2= -(b - D^(1/2))/(2*a)</a:t>
            </a:r>
            <a:br>
              <a:rPr lang="hu-HU" dirty="0"/>
            </a:br>
            <a:r>
              <a:rPr lang="hu-HU" dirty="0" err="1"/>
              <a:t>else</a:t>
            </a:r>
            <a:br>
              <a:rPr lang="hu-HU" dirty="0"/>
            </a:br>
            <a:r>
              <a:rPr lang="hu-HU" dirty="0"/>
              <a:t>     </a:t>
            </a:r>
            <a:r>
              <a:rPr lang="hu-HU" dirty="0" err="1"/>
              <a:t>real</a:t>
            </a:r>
            <a:r>
              <a:rPr lang="hu-HU" dirty="0"/>
              <a:t>=-b/2/a;</a:t>
            </a:r>
            <a:br>
              <a:rPr lang="hu-HU" dirty="0"/>
            </a:br>
            <a:r>
              <a:rPr lang="hu-HU" dirty="0"/>
              <a:t>     </a:t>
            </a:r>
            <a:r>
              <a:rPr lang="hu-HU" dirty="0" err="1"/>
              <a:t>imaginary</a:t>
            </a:r>
            <a:r>
              <a:rPr lang="hu-HU" dirty="0"/>
              <a:t>=(-D)^(1/2)/2/a;</a:t>
            </a:r>
            <a:br>
              <a:rPr lang="hu-HU" dirty="0"/>
            </a:br>
            <a:r>
              <a:rPr lang="hu-HU" dirty="0"/>
              <a:t>     c1=[num2str(</a:t>
            </a:r>
            <a:r>
              <a:rPr lang="hu-HU" dirty="0" err="1"/>
              <a:t>real</a:t>
            </a:r>
            <a:r>
              <a:rPr lang="hu-HU" dirty="0"/>
              <a:t>) '+' num2str(</a:t>
            </a:r>
            <a:r>
              <a:rPr lang="hu-HU" dirty="0" err="1"/>
              <a:t>imaginary</a:t>
            </a:r>
            <a:r>
              <a:rPr lang="hu-HU" dirty="0"/>
              <a:t>) '*i']</a:t>
            </a:r>
            <a:br>
              <a:rPr lang="hu-HU" dirty="0"/>
            </a:br>
            <a:r>
              <a:rPr lang="hu-HU" dirty="0"/>
              <a:t>     c2=[num2str(</a:t>
            </a:r>
            <a:r>
              <a:rPr lang="hu-HU" dirty="0" err="1"/>
              <a:t>real</a:t>
            </a:r>
            <a:r>
              <a:rPr lang="hu-HU" dirty="0"/>
              <a:t>) '-' num2str(</a:t>
            </a:r>
            <a:r>
              <a:rPr lang="hu-HU" dirty="0" err="1"/>
              <a:t>imaginary</a:t>
            </a:r>
            <a:r>
              <a:rPr lang="hu-HU" dirty="0"/>
              <a:t>) '*i']</a:t>
            </a:r>
            <a:br>
              <a:rPr lang="hu-HU" dirty="0"/>
            </a:br>
            <a:r>
              <a:rPr lang="hu-HU" dirty="0"/>
              <a:t>end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B5841F9-13B7-4326-9818-A50C9383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20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24CD6DE-EDF8-48E6-B1DD-28FDA3AACE20}"/>
                  </a:ext>
                </a:extLst>
              </p:cNvPr>
              <p:cNvSpPr txBox="1"/>
              <p:nvPr/>
            </p:nvSpPr>
            <p:spPr>
              <a:xfrm>
                <a:off x="5039336" y="2482699"/>
                <a:ext cx="3963987" cy="1115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4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hu-HU" sz="4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hu-HU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hu-HU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24CD6DE-EDF8-48E6-B1DD-28FDA3AAC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36" y="2482699"/>
                <a:ext cx="3963987" cy="1115755"/>
              </a:xfrm>
              <a:prstGeom prst="rect">
                <a:avLst/>
              </a:prstGeom>
              <a:blipFill>
                <a:blip r:embed="rId2"/>
                <a:stretch>
                  <a:fillRect b="-153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59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519EA7-2942-468A-8EC3-D064C77C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Roots of a Second Order Equation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854914-3043-4DF2-B6AD-DA3D6310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1539114"/>
            <a:ext cx="6709906" cy="41954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function [x1,x2] = </a:t>
            </a:r>
            <a:r>
              <a:rPr lang="en-US" dirty="0" err="1"/>
              <a:t>RootsFunc</a:t>
            </a:r>
            <a:r>
              <a:rPr lang="en-US" dirty="0"/>
              <a:t>(</a:t>
            </a:r>
            <a:r>
              <a:rPr lang="en-US" dirty="0" err="1"/>
              <a:t>a,b,c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% Calculate the Roots of a Second Order Equation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% a*x^2+b*x+c=0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% </a:t>
            </a:r>
            <a:r>
              <a:rPr lang="hu-HU" dirty="0" err="1"/>
              <a:t>Calculate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discriminant</a:t>
            </a:r>
            <a:r>
              <a:rPr lang="hu-HU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D=b^2 - 4*a*c;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% Calculate the real and complex roots.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if</a:t>
            </a:r>
            <a:r>
              <a:rPr lang="hu-HU" dirty="0"/>
              <a:t> D&gt;=0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    x1= -(b + D^(1/2))/(2*a);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    x2= -(b - D^(1/2))/(2*a);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else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err="1"/>
              <a:t>real</a:t>
            </a:r>
            <a:r>
              <a:rPr lang="hu-HU" dirty="0"/>
              <a:t>=-b/2/a;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imaginary=(-D)^(1/2)/2/a;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    c1=[num2str(real) '+' num2str(imaginary) '*i'];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        c2=[num2str(real) '-' num2str(imaginary) '*i'];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end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end</a:t>
            </a:r>
          </a:p>
          <a:p>
            <a:pPr>
              <a:spcBef>
                <a:spcPts val="0"/>
              </a:spcBef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9C0600-B532-4BD8-A096-7C62B946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762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B79F8D-3F73-4990-A7BE-A9E08BA6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Ex.: </a:t>
            </a:r>
            <a:r>
              <a:rPr lang="hu-HU" dirty="0" err="1"/>
              <a:t>Rectangular</a:t>
            </a:r>
            <a:r>
              <a:rPr lang="hu-HU" dirty="0"/>
              <a:t> and </a:t>
            </a:r>
            <a:r>
              <a:rPr lang="hu-HU" dirty="0" err="1"/>
              <a:t>Polar</a:t>
            </a:r>
            <a:r>
              <a:rPr lang="hu-HU" dirty="0"/>
              <a:t> </a:t>
            </a:r>
            <a:r>
              <a:rPr lang="hu-HU" dirty="0" err="1"/>
              <a:t>coordinates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4598EA-1203-4846-A8FF-F4ACB303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BC44CF7-084B-430D-9ECF-DB142F5C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22</a:t>
            </a:fld>
            <a:endParaRPr lang="hu-HU" dirty="0"/>
          </a:p>
        </p:txBody>
      </p:sp>
      <p:pic>
        <p:nvPicPr>
          <p:cNvPr id="2050" name="Picture 2" descr="d">
            <a:extLst>
              <a:ext uri="{FF2B5EF4-FFF2-40B4-BE49-F238E27FC236}">
                <a16:creationId xmlns:a16="http://schemas.microsoft.com/office/drawing/2014/main" id="{BE6E2944-E13F-4425-8BF2-07668EB0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391025"/>
            <a:ext cx="2781300" cy="24669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2" name="Picture 4" descr="http://xaktly.com/Images/Mathematics/PolarCoordinates/CoordinateSystemsComparison.png">
            <a:extLst>
              <a:ext uri="{FF2B5EF4-FFF2-40B4-BE49-F238E27FC236}">
                <a16:creationId xmlns:a16="http://schemas.microsoft.com/office/drawing/2014/main" id="{D8A9BD60-E824-4EED-9868-06F32801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0" y="1790700"/>
            <a:ext cx="6334125" cy="3276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4753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470A22-05EC-41FA-AE46-5EDCD4DB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Polar2Rect </a:t>
            </a:r>
            <a:r>
              <a:rPr lang="hu-HU" dirty="0" err="1"/>
              <a:t>function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3828ED-9874-4692-9303-7FA462A7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function [</a:t>
            </a:r>
            <a:r>
              <a:rPr lang="en-US" b="1" dirty="0" err="1"/>
              <a:t>x,y</a:t>
            </a:r>
            <a:r>
              <a:rPr lang="en-US" b="1" dirty="0"/>
              <a:t>]=polar2rect(</a:t>
            </a:r>
            <a:r>
              <a:rPr lang="en-US" b="1" dirty="0" err="1"/>
              <a:t>r,theta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i="1" dirty="0"/>
              <a:t>% Function for coordinate transformation from polar</a:t>
            </a:r>
          </a:p>
          <a:p>
            <a:pPr marL="0" indent="0">
              <a:buNone/>
            </a:pPr>
            <a:r>
              <a:rPr lang="hu-HU" i="1" dirty="0"/>
              <a:t>% </a:t>
            </a:r>
            <a:r>
              <a:rPr lang="en-US" i="1" dirty="0"/>
              <a:t>to rectangular</a:t>
            </a:r>
            <a:r>
              <a:rPr lang="hu-HU" i="1" dirty="0" err="1"/>
              <a:t>coordinates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i="1" dirty="0"/>
              <a:t>% r     - </a:t>
            </a:r>
            <a:r>
              <a:rPr lang="hu-HU" i="1" dirty="0" err="1"/>
              <a:t>radius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i="1" dirty="0"/>
              <a:t>% </a:t>
            </a:r>
            <a:r>
              <a:rPr lang="hu-HU" i="1" dirty="0" err="1"/>
              <a:t>theta</a:t>
            </a:r>
            <a:r>
              <a:rPr lang="hu-HU" i="1" dirty="0"/>
              <a:t> - </a:t>
            </a:r>
            <a:r>
              <a:rPr lang="hu-HU" i="1" dirty="0" err="1"/>
              <a:t>angle</a:t>
            </a:r>
            <a:r>
              <a:rPr lang="hu-HU" i="1" dirty="0"/>
              <a:t> in </a:t>
            </a:r>
            <a:r>
              <a:rPr lang="hu-HU" i="1" dirty="0" err="1"/>
              <a:t>radians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dirty="0"/>
              <a:t>x=r*cos(</a:t>
            </a:r>
            <a:r>
              <a:rPr lang="hu-HU" dirty="0" err="1"/>
              <a:t>theta</a:t>
            </a:r>
            <a:r>
              <a:rPr lang="hu-HU" dirty="0"/>
              <a:t>);</a:t>
            </a:r>
          </a:p>
          <a:p>
            <a:pPr marL="0" indent="0">
              <a:buNone/>
            </a:pPr>
            <a:r>
              <a:rPr lang="hu-HU" dirty="0"/>
              <a:t>y=r*sin(</a:t>
            </a:r>
            <a:r>
              <a:rPr lang="hu-HU" dirty="0" err="1"/>
              <a:t>theta</a:t>
            </a:r>
            <a:r>
              <a:rPr lang="hu-HU" dirty="0"/>
              <a:t>);  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&gt;&gt; [</a:t>
            </a:r>
            <a:r>
              <a:rPr lang="hu-HU" dirty="0" err="1"/>
              <a:t>x,y</a:t>
            </a:r>
            <a:r>
              <a:rPr lang="hu-HU" dirty="0"/>
              <a:t>]=polar2rect(50,pi/4)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237CC5-DAE4-4181-ABCE-AB584C3A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067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153BFB-AC13-4D05-8F6E-A362B8EC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Symbolic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Toolbox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A8CDD3-9441-4FAE-9BCA-6F4366A6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919"/>
            <a:ext cx="7908553" cy="4195481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%</a:t>
            </a:r>
            <a:br>
              <a:rPr lang="hu-HU" i="1" dirty="0"/>
            </a:br>
            <a:r>
              <a:rPr lang="hu-HU" i="1" dirty="0"/>
              <a:t>% </a:t>
            </a:r>
            <a:r>
              <a:rPr lang="hu-HU" i="1" dirty="0" err="1"/>
              <a:t>Solving</a:t>
            </a:r>
            <a:r>
              <a:rPr lang="hu-HU" i="1" dirty="0"/>
              <a:t> an </a:t>
            </a:r>
            <a:r>
              <a:rPr lang="hu-HU" i="1" dirty="0" err="1"/>
              <a:t>Equation</a:t>
            </a:r>
            <a:r>
              <a:rPr lang="hu-HU" i="1" dirty="0"/>
              <a:t> </a:t>
            </a:r>
            <a:r>
              <a:rPr lang="hu-HU" i="1" dirty="0" err="1"/>
              <a:t>using</a:t>
            </a:r>
            <a:r>
              <a:rPr lang="hu-HU" i="1" dirty="0"/>
              <a:t> </a:t>
            </a:r>
            <a:r>
              <a:rPr lang="hu-HU" i="1" dirty="0" err="1"/>
              <a:t>Symbolic</a:t>
            </a:r>
            <a:r>
              <a:rPr lang="hu-HU" i="1" dirty="0"/>
              <a:t> </a:t>
            </a:r>
            <a:r>
              <a:rPr lang="hu-HU" i="1" dirty="0" err="1"/>
              <a:t>Tools</a:t>
            </a:r>
            <a:br>
              <a:rPr lang="hu-HU" i="1" dirty="0"/>
            </a:br>
            <a:r>
              <a:rPr lang="hu-HU" i="1" dirty="0"/>
              <a:t>%</a:t>
            </a:r>
            <a:br>
              <a:rPr lang="hu-HU" i="1" dirty="0"/>
            </a:b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Clear</a:t>
            </a:r>
            <a:r>
              <a:rPr lang="hu-HU" i="1" dirty="0"/>
              <a:t> </a:t>
            </a:r>
            <a:r>
              <a:rPr lang="hu-HU" i="1" dirty="0" err="1"/>
              <a:t>workspace</a:t>
            </a:r>
            <a:r>
              <a:rPr lang="hu-HU" i="1" dirty="0"/>
              <a:t> (</a:t>
            </a:r>
            <a:r>
              <a:rPr lang="hu-HU" i="1" dirty="0" err="1"/>
              <a:t>delete</a:t>
            </a:r>
            <a:r>
              <a:rPr lang="hu-HU" i="1" dirty="0"/>
              <a:t> </a:t>
            </a:r>
            <a:r>
              <a:rPr lang="hu-HU" i="1" dirty="0" err="1"/>
              <a:t>previously</a:t>
            </a:r>
            <a:r>
              <a:rPr lang="hu-HU" i="1" dirty="0"/>
              <a:t> </a:t>
            </a:r>
            <a:r>
              <a:rPr lang="hu-HU" i="1" dirty="0" err="1"/>
              <a:t>defined</a:t>
            </a:r>
            <a:r>
              <a:rPr lang="hu-HU" i="1" dirty="0"/>
              <a:t> </a:t>
            </a:r>
            <a:r>
              <a:rPr lang="hu-HU" i="1" dirty="0" err="1"/>
              <a:t>variables</a:t>
            </a:r>
            <a:r>
              <a:rPr lang="hu-HU" i="1" dirty="0"/>
              <a:t>).</a:t>
            </a:r>
            <a:br>
              <a:rPr lang="hu-HU" i="1" dirty="0"/>
            </a:b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all</a:t>
            </a: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Define</a:t>
            </a:r>
            <a:r>
              <a:rPr lang="hu-HU" i="1" dirty="0"/>
              <a:t> </a:t>
            </a:r>
            <a:r>
              <a:rPr lang="hu-HU" i="1" dirty="0" err="1"/>
              <a:t>symbolic</a:t>
            </a:r>
            <a:r>
              <a:rPr lang="hu-HU" i="1" dirty="0"/>
              <a:t> </a:t>
            </a:r>
            <a:r>
              <a:rPr lang="hu-HU" i="1" dirty="0" err="1"/>
              <a:t>variable</a:t>
            </a:r>
            <a:r>
              <a:rPr lang="hu-HU" i="1" dirty="0"/>
              <a:t>.</a:t>
            </a:r>
            <a:br>
              <a:rPr lang="hu-HU" i="1" dirty="0"/>
            </a:br>
            <a:r>
              <a:rPr lang="hu-HU" dirty="0" err="1"/>
              <a:t>syms</a:t>
            </a:r>
            <a:r>
              <a:rPr lang="hu-HU" dirty="0"/>
              <a:t> a b c x</a:t>
            </a:r>
            <a:br>
              <a:rPr lang="hu-HU" dirty="0"/>
            </a:br>
            <a:r>
              <a:rPr lang="hu-HU" i="1" dirty="0"/>
              <a:t>% </a:t>
            </a:r>
            <a:r>
              <a:rPr lang="hu-HU" i="1" dirty="0" err="1"/>
              <a:t>Solve</a:t>
            </a:r>
            <a:r>
              <a:rPr lang="hu-HU" i="1" dirty="0"/>
              <a:t> </a:t>
            </a:r>
            <a:r>
              <a:rPr lang="hu-HU" i="1" dirty="0" err="1"/>
              <a:t>equation</a:t>
            </a:r>
            <a:r>
              <a:rPr lang="hu-HU" i="1" dirty="0"/>
              <a:t>.</a:t>
            </a:r>
            <a:br>
              <a:rPr lang="hu-HU" dirty="0"/>
            </a:br>
            <a:r>
              <a:rPr lang="hu-HU" dirty="0" err="1"/>
              <a:t>solve</a:t>
            </a:r>
            <a:r>
              <a:rPr lang="hu-HU" dirty="0"/>
              <a:t>(a*x*</a:t>
            </a:r>
            <a:r>
              <a:rPr lang="hu-HU" dirty="0" err="1"/>
              <a:t>x+b</a:t>
            </a:r>
            <a:r>
              <a:rPr lang="hu-HU" dirty="0"/>
              <a:t>*</a:t>
            </a:r>
            <a:r>
              <a:rPr lang="hu-HU" dirty="0" err="1"/>
              <a:t>x+c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EE24D8E-D167-4192-B065-32728B91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053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CDC0B4-6438-4420-AF6A-B0EB7C31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Symbolic</a:t>
            </a:r>
            <a:r>
              <a:rPr lang="hu-HU" dirty="0"/>
              <a:t> </a:t>
            </a:r>
            <a:r>
              <a:rPr lang="hu-HU" dirty="0" err="1"/>
              <a:t>Integration</a:t>
            </a:r>
            <a:r>
              <a:rPr lang="hu-HU" dirty="0"/>
              <a:t> - </a:t>
            </a:r>
            <a:r>
              <a:rPr lang="hu-HU" dirty="0" err="1"/>
              <a:t>Indefinite</a:t>
            </a:r>
            <a:r>
              <a:rPr lang="hu-HU" dirty="0"/>
              <a:t> </a:t>
            </a:r>
            <a:r>
              <a:rPr lang="hu-HU" dirty="0" err="1"/>
              <a:t>Integral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2AB5F6-B4F5-4249-A97D-B7CB7B61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400" dirty="0"/>
              <a:t>syms x</a:t>
            </a:r>
          </a:p>
          <a:p>
            <a:pPr marL="0" indent="0">
              <a:buNone/>
            </a:pPr>
            <a:r>
              <a:rPr lang="sv-SE" sz="2400" dirty="0"/>
              <a:t>int(sin(x))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int(1/(1+(6*x-1)^2))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int(exp(x)*sin(x)^2)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int(1/(1+sin(3*x)^2))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E89348-B156-44A6-9E19-CC83B9C8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25</a:t>
            </a:fld>
            <a:endParaRPr lang="hu-HU" dirty="0"/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089E140A-C81C-4767-9E69-9D84228B6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8258"/>
              </p:ext>
            </p:extLst>
          </p:nvPr>
        </p:nvGraphicFramePr>
        <p:xfrm>
          <a:off x="4252912" y="2052919"/>
          <a:ext cx="1724793" cy="74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3" imgW="634725" imgH="279279" progId="Equation.3">
                  <p:embed/>
                </p:oleObj>
              </mc:Choice>
              <mc:Fallback>
                <p:oleObj r:id="rId3" imgW="634725" imgH="27927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2" y="2052919"/>
                        <a:ext cx="1724793" cy="7465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7810F109-1404-4537-A920-C66CA4C58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125732"/>
              </p:ext>
            </p:extLst>
          </p:nvPr>
        </p:nvGraphicFramePr>
        <p:xfrm>
          <a:off x="4252912" y="2999142"/>
          <a:ext cx="2418229" cy="101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5" imgW="1016000" imgH="431800" progId="Equation.3">
                  <p:embed/>
                </p:oleObj>
              </mc:Choice>
              <mc:Fallback>
                <p:oleObj r:id="rId5" imgW="1016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2" y="2999142"/>
                        <a:ext cx="2418229" cy="1017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>
            <a:extLst>
              <a:ext uri="{FF2B5EF4-FFF2-40B4-BE49-F238E27FC236}">
                <a16:creationId xmlns:a16="http://schemas.microsoft.com/office/drawing/2014/main" id="{B0B37FD5-C6A4-4154-806C-B3F2E7AD7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1841"/>
              </p:ext>
            </p:extLst>
          </p:nvPr>
        </p:nvGraphicFramePr>
        <p:xfrm>
          <a:off x="4252912" y="4219125"/>
          <a:ext cx="2923786" cy="88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7" imgW="914400" imgH="279400" progId="Equation.3">
                  <p:embed/>
                </p:oleObj>
              </mc:Choice>
              <mc:Fallback>
                <p:oleObj r:id="rId7" imgW="9144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2" y="4219125"/>
                        <a:ext cx="2923786" cy="88322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>
            <a:extLst>
              <a:ext uri="{FF2B5EF4-FFF2-40B4-BE49-F238E27FC236}">
                <a16:creationId xmlns:a16="http://schemas.microsoft.com/office/drawing/2014/main" id="{358C8C58-0F50-4D59-A406-EAC088B90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50924"/>
              </p:ext>
            </p:extLst>
          </p:nvPr>
        </p:nvGraphicFramePr>
        <p:xfrm>
          <a:off x="4252912" y="5305323"/>
          <a:ext cx="3284478" cy="140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9" imgW="1002865" imgH="431613" progId="Equation.3">
                  <p:embed/>
                </p:oleObj>
              </mc:Choice>
              <mc:Fallback>
                <p:oleObj r:id="rId9" imgW="1002865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2" y="5305323"/>
                        <a:ext cx="3284478" cy="140763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84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49F6A5-2465-4F54-AB70-1AD56E9F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Definite</a:t>
            </a:r>
            <a:r>
              <a:rPr lang="hu-HU" dirty="0"/>
              <a:t> </a:t>
            </a:r>
            <a:r>
              <a:rPr lang="hu-HU" dirty="0" err="1"/>
              <a:t>Integral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8F9B16-1F59-4E47-9818-F96805D74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syms x</a:t>
            </a:r>
          </a:p>
          <a:p>
            <a:r>
              <a:rPr lang="fr-FR" dirty="0"/>
              <a:t>int(sin(x),0,1)</a:t>
            </a:r>
          </a:p>
          <a:p>
            <a:r>
              <a:rPr lang="fr-FR" dirty="0"/>
              <a:t>double(int(sin(x),0,1))</a:t>
            </a:r>
          </a:p>
          <a:p>
            <a:endParaRPr lang="fr-FR" dirty="0"/>
          </a:p>
          <a:p>
            <a:r>
              <a:rPr lang="fr-FR" dirty="0"/>
              <a:t>double(int(sin(x)^2,0,pi))</a:t>
            </a:r>
          </a:p>
          <a:p>
            <a:endParaRPr lang="fr-FR" dirty="0"/>
          </a:p>
          <a:p>
            <a:r>
              <a:rPr lang="fr-FR" dirty="0"/>
              <a:t>double(int(sin(log(x)),1,2))</a:t>
            </a:r>
          </a:p>
          <a:p>
            <a:endParaRPr lang="fr-FR" dirty="0"/>
          </a:p>
          <a:p>
            <a:r>
              <a:rPr lang="fr-FR" dirty="0"/>
              <a:t>double(int(1/sqrt((4*x-1)^2+11),0,3))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509AE9B-BC9B-4678-8928-A81BFAA8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003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DF57F-700A-4416-9513-5669352C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 of a Function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166A1D-CA5E-44E1-929C-220F1CB4C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20" y="2109190"/>
            <a:ext cx="6709906" cy="4195481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%</a:t>
            </a:r>
          </a:p>
          <a:p>
            <a:pPr marL="0" indent="0">
              <a:buNone/>
            </a:pPr>
            <a:r>
              <a:rPr lang="hu-HU" i="1" dirty="0"/>
              <a:t>% </a:t>
            </a:r>
            <a:r>
              <a:rPr lang="hu-HU" i="1" dirty="0" err="1"/>
              <a:t>Symbolic</a:t>
            </a:r>
            <a:r>
              <a:rPr lang="hu-HU" i="1" dirty="0"/>
              <a:t> </a:t>
            </a:r>
            <a:r>
              <a:rPr lang="hu-HU" i="1" dirty="0" err="1"/>
              <a:t>Derivative</a:t>
            </a:r>
            <a:r>
              <a:rPr lang="hu-HU" i="1" dirty="0"/>
              <a:t> </a:t>
            </a:r>
            <a:r>
              <a:rPr lang="hu-HU" i="1" dirty="0" err="1"/>
              <a:t>Calculation</a:t>
            </a:r>
            <a:endParaRPr lang="hu-HU" i="1" dirty="0"/>
          </a:p>
          <a:p>
            <a:pPr marL="0" indent="0">
              <a:buNone/>
            </a:pPr>
            <a:r>
              <a:rPr lang="hu-HU" i="1" dirty="0"/>
              <a:t>%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dirty="0" err="1"/>
              <a:t>syms</a:t>
            </a:r>
            <a:r>
              <a:rPr lang="hu-HU" sz="2800" dirty="0"/>
              <a:t> x</a:t>
            </a:r>
          </a:p>
          <a:p>
            <a:pPr marL="0" indent="0">
              <a:buNone/>
            </a:pPr>
            <a:r>
              <a:rPr lang="hu-HU" sz="2800" dirty="0" err="1"/>
              <a:t>diff</a:t>
            </a:r>
            <a:r>
              <a:rPr lang="hu-HU" sz="2800" dirty="0"/>
              <a:t>(sin(x))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62186BC-B1F2-45F7-80C3-6C52F10D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312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D70F6C3-9079-446A-8CC0-4498A5AC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7" y="1929917"/>
            <a:ext cx="6619243" cy="1915647"/>
          </a:xfrm>
        </p:spPr>
        <p:txBody>
          <a:bodyPr/>
          <a:lstStyle/>
          <a:p>
            <a:r>
              <a:rPr lang="hu-HU" dirty="0" err="1"/>
              <a:t>Vectors</a:t>
            </a:r>
            <a:r>
              <a:rPr lang="hu-HU" dirty="0"/>
              <a:t> and </a:t>
            </a:r>
            <a:r>
              <a:rPr lang="hu-HU" dirty="0" err="1"/>
              <a:t>Matrices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80C7BD3B-1898-461B-A282-1A2463388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16" y="4110446"/>
            <a:ext cx="6619244" cy="1527335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Vectors</a:t>
            </a:r>
            <a:endParaRPr lang="hu-HU" dirty="0"/>
          </a:p>
          <a:p>
            <a:r>
              <a:rPr lang="hu-HU" dirty="0" err="1"/>
              <a:t>Matrices</a:t>
            </a:r>
            <a:endParaRPr lang="hu-HU" dirty="0"/>
          </a:p>
          <a:p>
            <a:r>
              <a:rPr lang="hu-HU" dirty="0" err="1"/>
              <a:t>Operations</a:t>
            </a:r>
            <a:endParaRPr lang="hu-HU" dirty="0"/>
          </a:p>
          <a:p>
            <a:r>
              <a:rPr lang="hu-HU" dirty="0" err="1"/>
              <a:t>Examples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8973A7-C3DA-4F0A-9314-FFEE28E3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971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E0390FB3-B156-45E3-AF4A-08C4EE0D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Creating</a:t>
            </a:r>
            <a:r>
              <a:rPr lang="hu-HU" dirty="0"/>
              <a:t> and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Vectors</a:t>
            </a:r>
            <a:r>
              <a:rPr lang="hu-HU" dirty="0"/>
              <a:t> and </a:t>
            </a:r>
            <a:r>
              <a:rPr lang="hu-HU" dirty="0" err="1"/>
              <a:t>Matrices</a:t>
            </a:r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341CB221-DA68-43C8-9D27-8757D379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052919"/>
            <a:ext cx="6709906" cy="4487218"/>
          </a:xfrm>
        </p:spPr>
        <p:txBody>
          <a:bodyPr>
            <a:normAutofit/>
          </a:bodyPr>
          <a:lstStyle/>
          <a:p>
            <a:r>
              <a:rPr lang="pt-BR" dirty="0"/>
              <a:t>a=[1 2 3 4 5]</a:t>
            </a:r>
          </a:p>
          <a:p>
            <a:r>
              <a:rPr lang="pt-BR" dirty="0"/>
              <a:t>b=[1;2;3;4;5]</a:t>
            </a:r>
          </a:p>
          <a:p>
            <a:r>
              <a:rPr lang="pt-BR" dirty="0"/>
              <a:t>c=a*b</a:t>
            </a:r>
          </a:p>
          <a:p>
            <a:r>
              <a:rPr lang="pt-BR" dirty="0"/>
              <a:t>b1=b'</a:t>
            </a:r>
          </a:p>
          <a:p>
            <a:r>
              <a:rPr lang="pt-BR" dirty="0"/>
              <a:t>d=a.*b1</a:t>
            </a:r>
          </a:p>
          <a:p>
            <a:r>
              <a:rPr lang="pt-BR" dirty="0"/>
              <a:t>e=a.^2</a:t>
            </a:r>
            <a:endParaRPr lang="hu-HU" dirty="0"/>
          </a:p>
          <a:p>
            <a:r>
              <a:rPr lang="hu-HU" dirty="0"/>
              <a:t>e1=</a:t>
            </a:r>
            <a:r>
              <a:rPr lang="hu-HU" dirty="0" err="1"/>
              <a:t>d+e</a:t>
            </a:r>
            <a:endParaRPr lang="hu-HU" dirty="0"/>
          </a:p>
          <a:p>
            <a:r>
              <a:rPr lang="hu-HU" dirty="0"/>
              <a:t>f1=[1 2 3; 4 5 6]</a:t>
            </a:r>
          </a:p>
          <a:p>
            <a:r>
              <a:rPr lang="hu-HU" dirty="0"/>
              <a:t>f2=[1 2; 3 4; 4 6]</a:t>
            </a:r>
          </a:p>
          <a:p>
            <a:r>
              <a:rPr lang="hu-HU" dirty="0"/>
              <a:t>g=f1*f2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35079E-24AA-4640-916B-8C6DC4E8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29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ACB966A-F418-401E-91C1-1E649947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63" y="2145302"/>
            <a:ext cx="2590800" cy="28575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3853D8-8054-4F88-A493-ECA98562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38" y="2625226"/>
            <a:ext cx="276225" cy="1143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CA9D350-A337-4CC4-9904-A5121190E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513" y="3063376"/>
            <a:ext cx="285750" cy="2667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187AFCD-7CF7-4DCD-8F5C-5C03BE72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26" y="3443151"/>
            <a:ext cx="2581275" cy="2762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1E07986-BB7B-4D14-AAF3-8A99949E9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363" y="3832451"/>
            <a:ext cx="2590800" cy="27622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E6CBD28-D588-406C-AE1B-9A780BE2A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363" y="4243862"/>
            <a:ext cx="2590800" cy="27622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3F386C3-BB06-435E-BD48-B05402CEB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129" y="5160405"/>
            <a:ext cx="1419225" cy="44767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8BF047E-994F-4F9C-A266-9493D843D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872" y="5424792"/>
            <a:ext cx="762000" cy="6477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AD599762-368E-41B3-BD8F-B21488B142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763" y="6054362"/>
            <a:ext cx="904875" cy="48577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655C31F-CBB4-4D3E-A036-3E9395000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600" y="4718651"/>
            <a:ext cx="26003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CC49F467-E46A-4782-A1E5-670F0F17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4" y="629266"/>
            <a:ext cx="4830523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hu-HU" sz="4000" dirty="0"/>
              <a:t>Dr. Zsolt Csaba Johanyák</a:t>
            </a:r>
            <a:endParaRPr lang="en-US" sz="4000" dirty="0"/>
          </a:p>
        </p:txBody>
      </p:sp>
      <p:pic>
        <p:nvPicPr>
          <p:cNvPr id="9" name="Kép helye 8">
            <a:extLst>
              <a:ext uri="{FF2B5EF4-FFF2-40B4-BE49-F238E27FC236}">
                <a16:creationId xmlns:a16="http://schemas.microsoft.com/office/drawing/2014/main" id="{27644D7A-7DC5-4D07-AF9C-B4C79800C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r="9377"/>
          <a:stretch/>
        </p:blipFill>
        <p:spPr>
          <a:xfrm>
            <a:off x="20" y="10"/>
            <a:ext cx="3734749" cy="685799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5F82A1F-5F13-4ED8-BD01-88CB39D5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2B576B2-DBB6-470E-924E-D1DA83E82C7B}" type="slidenum">
              <a:rPr lang="en-US" sz="2800" smtClean="0"/>
              <a:pPr defTabSz="914400">
                <a:spcAft>
                  <a:spcPts val="600"/>
                </a:spcAft>
              </a:pPr>
              <a:t>3</a:t>
            </a:fld>
            <a:endParaRPr lang="en-US" sz="280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CC1E48C-F8D4-4293-9807-C883D062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1785" y="2438400"/>
            <a:ext cx="4830522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Professor</a:t>
            </a:r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Vice Dean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Scientific</a:t>
            </a:r>
            <a:r>
              <a:rPr lang="hu-HU" sz="2800" dirty="0"/>
              <a:t> </a:t>
            </a:r>
            <a:r>
              <a:rPr lang="hu-HU" sz="2800" dirty="0" err="1"/>
              <a:t>Afffairs</a:t>
            </a:r>
            <a:r>
              <a:rPr lang="hu-HU" sz="2800" dirty="0"/>
              <a:t> and International Relations</a:t>
            </a:r>
          </a:p>
          <a:p>
            <a:pPr marL="365125" indent="-365125" defTabSz="457200">
              <a:buFont typeface="Wingdings 3" charset="2"/>
              <a:buChar char=""/>
            </a:pPr>
            <a:r>
              <a:rPr lang="hu-HU" sz="2800" dirty="0"/>
              <a:t>http://johanyak.hu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39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FB7D01-F3C2-45FE-A71D-CE917715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Operations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50EB7F-64BA-4E6B-8CEE-7009173B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367247"/>
            <a:ext cx="6797161" cy="4881154"/>
          </a:xfrm>
        </p:spPr>
        <p:txBody>
          <a:bodyPr/>
          <a:lstStyle/>
          <a:p>
            <a:r>
              <a:rPr lang="hu-HU" dirty="0" err="1"/>
              <a:t>Matrix</a:t>
            </a:r>
            <a:r>
              <a:rPr lang="hu-HU" dirty="0"/>
              <a:t> </a:t>
            </a:r>
            <a:r>
              <a:rPr lang="hu-HU" dirty="0" err="1"/>
              <a:t>left</a:t>
            </a:r>
            <a:r>
              <a:rPr lang="hu-HU" dirty="0"/>
              <a:t> </a:t>
            </a:r>
            <a:r>
              <a:rPr lang="hu-HU" dirty="0" err="1"/>
              <a:t>division</a:t>
            </a:r>
            <a:r>
              <a:rPr lang="hu-HU" dirty="0"/>
              <a:t> (\) </a:t>
            </a:r>
            <a:br>
              <a:rPr lang="hu-HU" dirty="0"/>
            </a:br>
            <a:r>
              <a:rPr lang="hu-HU" b="1" dirty="0"/>
              <a:t>x = A\B </a:t>
            </a:r>
            <a:r>
              <a:rPr lang="en-US" b="1" dirty="0"/>
              <a:t> </a:t>
            </a:r>
            <a:r>
              <a:rPr lang="en-US" dirty="0"/>
              <a:t>is the solution to the equation </a:t>
            </a:r>
            <a:r>
              <a:rPr lang="en-US" b="1" dirty="0"/>
              <a:t>Ax = B</a:t>
            </a:r>
            <a:endParaRPr lang="hu-HU" b="1" dirty="0"/>
          </a:p>
          <a:p>
            <a:pPr lvl="1"/>
            <a:r>
              <a:rPr lang="pt-BR" dirty="0"/>
              <a:t>A=[1 2; 2 1];</a:t>
            </a:r>
            <a:endParaRPr lang="hu-HU" dirty="0"/>
          </a:p>
          <a:p>
            <a:pPr lvl="1"/>
            <a:r>
              <a:rPr lang="hu-HU" dirty="0"/>
              <a:t>B=[5;4];</a:t>
            </a:r>
          </a:p>
          <a:p>
            <a:pPr lvl="1"/>
            <a:r>
              <a:rPr lang="hu-HU" dirty="0"/>
              <a:t>x=A\B</a:t>
            </a:r>
          </a:p>
          <a:p>
            <a:r>
              <a:rPr lang="hu-HU" dirty="0" err="1"/>
              <a:t>Matrix</a:t>
            </a:r>
            <a:r>
              <a:rPr lang="hu-HU" dirty="0"/>
              <a:t> </a:t>
            </a:r>
            <a:r>
              <a:rPr lang="hu-HU" dirty="0" err="1"/>
              <a:t>right</a:t>
            </a:r>
            <a:r>
              <a:rPr lang="hu-HU" dirty="0"/>
              <a:t> </a:t>
            </a:r>
            <a:r>
              <a:rPr lang="hu-HU" dirty="0" err="1"/>
              <a:t>division</a:t>
            </a:r>
            <a:r>
              <a:rPr lang="hu-HU" dirty="0"/>
              <a:t> (/)</a:t>
            </a:r>
            <a:br>
              <a:rPr lang="hu-HU" dirty="0"/>
            </a:br>
            <a:r>
              <a:rPr lang="en-US" b="1" dirty="0"/>
              <a:t>x = B/A </a:t>
            </a:r>
            <a:r>
              <a:rPr lang="en-US" dirty="0"/>
              <a:t>is the solution to the equation </a:t>
            </a:r>
            <a:r>
              <a:rPr lang="en-US" b="1" dirty="0" err="1"/>
              <a:t>xA</a:t>
            </a:r>
            <a:r>
              <a:rPr lang="en-US" b="1" dirty="0"/>
              <a:t> = B </a:t>
            </a:r>
            <a:endParaRPr lang="hu-HU" b="1" dirty="0"/>
          </a:p>
          <a:p>
            <a:pPr lvl="1"/>
            <a:r>
              <a:rPr lang="pt-BR" dirty="0"/>
              <a:t>A=[1 2; 2 1];</a:t>
            </a:r>
            <a:endParaRPr lang="hu-HU" dirty="0"/>
          </a:p>
          <a:p>
            <a:pPr lvl="1"/>
            <a:r>
              <a:rPr lang="hu-HU" dirty="0"/>
              <a:t>B=[11 10];</a:t>
            </a:r>
          </a:p>
          <a:p>
            <a:pPr lvl="1"/>
            <a:r>
              <a:rPr lang="en-US" dirty="0"/>
              <a:t>x = B/A</a:t>
            </a:r>
            <a:endParaRPr lang="hu-HU" dirty="0"/>
          </a:p>
          <a:p>
            <a:r>
              <a:rPr lang="hu-HU" dirty="0"/>
              <a:t>+, -, *,/,\, ^</a:t>
            </a:r>
          </a:p>
          <a:p>
            <a:r>
              <a:rPr lang="hu-HU" dirty="0" err="1"/>
              <a:t>Element-wise</a:t>
            </a:r>
            <a:r>
              <a:rPr lang="hu-HU" dirty="0"/>
              <a:t>: .*, .^ ,./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AF89E3-71E2-4455-B38B-F1CE5CDA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30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738AD9-B7D1-4162-BCEA-9DF99B7E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38" y="2688772"/>
            <a:ext cx="247650" cy="5429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7C7C858-4777-4DBB-8838-7A7425E5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276" y="4907055"/>
            <a:ext cx="8477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DE805D-7BC5-4DAD-B530-6415B4CE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Vectorized</a:t>
            </a:r>
            <a:r>
              <a:rPr lang="hu-HU" dirty="0"/>
              <a:t> </a:t>
            </a:r>
            <a:r>
              <a:rPr lang="hu-HU" dirty="0" err="1"/>
              <a:t>calculation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4E01F8-23E0-4373-9C15-985319C9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919"/>
            <a:ext cx="7894485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% Vector containing the angle values.</a:t>
            </a:r>
          </a:p>
          <a:p>
            <a:pPr marL="0" indent="0">
              <a:buNone/>
            </a:pPr>
            <a:r>
              <a:rPr lang="hu-HU" sz="2400" dirty="0"/>
              <a:t>fi=0:1:360;</a:t>
            </a:r>
          </a:p>
          <a:p>
            <a:pPr marL="0" indent="0">
              <a:buNone/>
            </a:pPr>
            <a:r>
              <a:rPr lang="hu-HU" sz="2400" i="1" dirty="0"/>
              <a:t>% </a:t>
            </a:r>
            <a:r>
              <a:rPr lang="hu-HU" sz="2400" i="1" dirty="0" err="1"/>
              <a:t>Transform</a:t>
            </a:r>
            <a:r>
              <a:rPr lang="hu-HU" sz="2400" i="1" dirty="0"/>
              <a:t> in </a:t>
            </a:r>
            <a:r>
              <a:rPr lang="hu-HU" sz="2400" i="1" dirty="0" err="1"/>
              <a:t>radians</a:t>
            </a:r>
            <a:endParaRPr lang="hu-HU" sz="2400" i="1" dirty="0"/>
          </a:p>
          <a:p>
            <a:pPr marL="0" indent="0">
              <a:buNone/>
            </a:pPr>
            <a:r>
              <a:rPr lang="hu-HU" sz="2400" dirty="0"/>
              <a:t>x=fi*pi/180;</a:t>
            </a:r>
          </a:p>
          <a:p>
            <a:pPr marL="0" indent="0">
              <a:buNone/>
            </a:pPr>
            <a:r>
              <a:rPr lang="en-US" sz="2400" i="1" dirty="0"/>
              <a:t>% Calculate the values of the trigonometrical</a:t>
            </a:r>
            <a:br>
              <a:rPr lang="hu-HU" sz="2400" i="1" dirty="0"/>
            </a:br>
            <a:r>
              <a:rPr lang="hu-HU" sz="2400" i="1" dirty="0"/>
              <a:t>%</a:t>
            </a:r>
            <a:r>
              <a:rPr lang="en-US" sz="2400" i="1" dirty="0"/>
              <a:t> </a:t>
            </a:r>
            <a:r>
              <a:rPr lang="en-US" sz="2400" i="1" dirty="0" err="1"/>
              <a:t>funtion</a:t>
            </a:r>
            <a:r>
              <a:rPr lang="en-US" sz="2400" i="1" dirty="0"/>
              <a:t> sin .</a:t>
            </a:r>
          </a:p>
          <a:p>
            <a:pPr marL="0" indent="0">
              <a:buNone/>
            </a:pPr>
            <a:r>
              <a:rPr lang="hu-HU" sz="2400" dirty="0"/>
              <a:t>s=sin(x);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711FD55-7111-4779-B52F-923C14A5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111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3618A627-5443-43A4-AD2C-D48C184D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Graphical</a:t>
            </a:r>
            <a:r>
              <a:rPr lang="hu-HU" dirty="0"/>
              <a:t> </a:t>
            </a:r>
            <a:r>
              <a:rPr lang="hu-HU" dirty="0" err="1"/>
              <a:t>representation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479F95D4-7566-4384-AD39-F10CB59C1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Plots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4182F0-F06F-41C9-985B-F12EBC2E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7840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1589B45A-7FE8-41AC-915B-1D5BDF18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Plots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4B4182C-4E25-4C83-A6DD-947EC44B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3" y="1210491"/>
            <a:ext cx="8368937" cy="5351779"/>
          </a:xfrm>
        </p:spPr>
        <p:txBody>
          <a:bodyPr>
            <a:normAutofit fontScale="70000" lnSpcReduction="20000"/>
          </a:bodyPr>
          <a:lstStyle/>
          <a:p>
            <a:r>
              <a:rPr lang="hu-HU" sz="2600" dirty="0" err="1"/>
              <a:t>Using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Plots</a:t>
            </a:r>
            <a:r>
              <a:rPr lang="hu-HU" sz="2600" dirty="0"/>
              <a:t> </a:t>
            </a:r>
            <a:r>
              <a:rPr lang="hu-HU" sz="2600" dirty="0" err="1"/>
              <a:t>toolstrip</a:t>
            </a:r>
            <a:endParaRPr lang="hu-HU" sz="2600" dirty="0"/>
          </a:p>
          <a:p>
            <a:r>
              <a:rPr lang="hu-HU" sz="2600" dirty="0" err="1"/>
              <a:t>Customizing</a:t>
            </a:r>
            <a:r>
              <a:rPr lang="hu-HU" sz="2600" dirty="0"/>
              <a:t> </a:t>
            </a:r>
            <a:r>
              <a:rPr lang="hu-HU" sz="2600" dirty="0" err="1"/>
              <a:t>plots</a:t>
            </a:r>
            <a:endParaRPr lang="hu-HU" sz="2600" dirty="0"/>
          </a:p>
          <a:p>
            <a:pPr marL="0" indent="0">
              <a:buNone/>
            </a:pPr>
            <a:r>
              <a:rPr lang="hu-HU" sz="2600" dirty="0"/>
              <a:t>x=0:0.1:2*pi;</a:t>
            </a:r>
            <a:br>
              <a:rPr lang="hu-HU" sz="2600" dirty="0"/>
            </a:br>
            <a:r>
              <a:rPr lang="hu-HU" sz="2600" dirty="0"/>
              <a:t>s=sin(x);</a:t>
            </a:r>
            <a:br>
              <a:rPr lang="hu-HU" sz="2600" dirty="0"/>
            </a:br>
            <a:r>
              <a:rPr lang="hu-HU" sz="2600" dirty="0"/>
              <a:t>c=cos(x);</a:t>
            </a:r>
            <a:br>
              <a:rPr lang="hu-HU" sz="2600" dirty="0"/>
            </a:br>
            <a:r>
              <a:rPr lang="hu-HU" sz="2600" dirty="0"/>
              <a:t>h=</a:t>
            </a:r>
            <a:r>
              <a:rPr lang="hu-HU" sz="2600" dirty="0" err="1"/>
              <a:t>figure</a:t>
            </a:r>
            <a:r>
              <a:rPr lang="hu-HU" sz="2600" dirty="0"/>
              <a:t>;     </a:t>
            </a:r>
            <a:r>
              <a:rPr lang="hu-HU" sz="2600" i="1" dirty="0"/>
              <a:t>% </a:t>
            </a:r>
            <a:r>
              <a:rPr lang="hu-HU" sz="2600" i="1" dirty="0" err="1"/>
              <a:t>Create</a:t>
            </a:r>
            <a:r>
              <a:rPr lang="hu-HU" sz="2600" i="1" dirty="0"/>
              <a:t> a </a:t>
            </a:r>
            <a:r>
              <a:rPr lang="hu-HU" sz="2600" i="1" dirty="0" err="1"/>
              <a:t>window</a:t>
            </a:r>
            <a:r>
              <a:rPr lang="hu-HU" sz="2600" i="1" dirty="0"/>
              <a:t>.</a:t>
            </a:r>
            <a:br>
              <a:rPr lang="hu-HU" sz="2600" i="1" dirty="0"/>
            </a:br>
            <a:r>
              <a:rPr lang="hu-HU" sz="2600" dirty="0"/>
              <a:t>hold </a:t>
            </a:r>
            <a:r>
              <a:rPr lang="hu-HU" sz="2600" dirty="0" err="1"/>
              <a:t>all</a:t>
            </a:r>
            <a:r>
              <a:rPr lang="hu-HU" sz="2600" dirty="0"/>
              <a:t>        </a:t>
            </a:r>
            <a:r>
              <a:rPr lang="hu-HU" sz="2600" i="1" dirty="0"/>
              <a:t>% </a:t>
            </a:r>
            <a:r>
              <a:rPr lang="hu-HU" sz="2600" i="1" dirty="0" err="1"/>
              <a:t>Do</a:t>
            </a:r>
            <a:r>
              <a:rPr lang="hu-HU" sz="2600" i="1" dirty="0"/>
              <a:t> </a:t>
            </a:r>
            <a:r>
              <a:rPr lang="hu-HU" sz="2600" i="1" dirty="0" err="1"/>
              <a:t>not</a:t>
            </a:r>
            <a:r>
              <a:rPr lang="hu-HU" sz="2600" i="1" dirty="0"/>
              <a:t> </a:t>
            </a:r>
            <a:r>
              <a:rPr lang="hu-HU" sz="2600" i="1" dirty="0" err="1"/>
              <a:t>delete</a:t>
            </a:r>
            <a:r>
              <a:rPr lang="hu-HU" sz="2600" i="1" dirty="0"/>
              <a:t> </a:t>
            </a:r>
            <a:r>
              <a:rPr lang="hu-HU" sz="2600" i="1" dirty="0" err="1"/>
              <a:t>the</a:t>
            </a:r>
            <a:r>
              <a:rPr lang="hu-HU" sz="2600" i="1" dirty="0"/>
              <a:t> </a:t>
            </a:r>
            <a:r>
              <a:rPr lang="hu-HU" sz="2600" i="1" dirty="0" err="1"/>
              <a:t>previously</a:t>
            </a:r>
            <a:r>
              <a:rPr lang="hu-HU" sz="2600" i="1" dirty="0"/>
              <a:t> </a:t>
            </a:r>
            <a:r>
              <a:rPr lang="hu-HU" sz="2600" i="1" dirty="0" err="1"/>
              <a:t>drawn</a:t>
            </a:r>
            <a:r>
              <a:rPr lang="hu-HU" sz="2600" i="1" dirty="0"/>
              <a:t> </a:t>
            </a:r>
            <a:r>
              <a:rPr lang="hu-HU" sz="2600" i="1" dirty="0" err="1"/>
              <a:t>fugures</a:t>
            </a:r>
            <a:r>
              <a:rPr lang="hu-HU" sz="2600" i="1" dirty="0"/>
              <a:t>.</a:t>
            </a:r>
            <a:br>
              <a:rPr lang="hu-HU" sz="2600" i="1" dirty="0"/>
            </a:br>
            <a:r>
              <a:rPr lang="hu-HU" sz="2600" dirty="0" err="1"/>
              <a:t>plot</a:t>
            </a:r>
            <a:r>
              <a:rPr lang="hu-HU" sz="2600" dirty="0"/>
              <a:t>(</a:t>
            </a:r>
            <a:r>
              <a:rPr lang="hu-HU" sz="2600" dirty="0" err="1"/>
              <a:t>x,s</a:t>
            </a:r>
            <a:r>
              <a:rPr lang="hu-HU" sz="2600" dirty="0"/>
              <a:t>,'-r')  </a:t>
            </a:r>
            <a:r>
              <a:rPr lang="hu-HU" sz="2600" i="1" dirty="0"/>
              <a:t>% </a:t>
            </a:r>
            <a:r>
              <a:rPr lang="hu-HU" sz="2600" i="1" dirty="0" err="1"/>
              <a:t>Plot</a:t>
            </a:r>
            <a:r>
              <a:rPr lang="hu-HU" sz="2600" i="1" dirty="0"/>
              <a:t> </a:t>
            </a:r>
            <a:r>
              <a:rPr lang="hu-HU" sz="2600" i="1" dirty="0" err="1"/>
              <a:t>the</a:t>
            </a:r>
            <a:r>
              <a:rPr lang="hu-HU" sz="2600" i="1" dirty="0"/>
              <a:t> sin </a:t>
            </a:r>
            <a:r>
              <a:rPr lang="hu-HU" sz="2600" i="1" dirty="0" err="1"/>
              <a:t>function</a:t>
            </a:r>
            <a:r>
              <a:rPr lang="hu-HU" sz="2600" i="1" dirty="0"/>
              <a:t> </a:t>
            </a:r>
            <a:r>
              <a:rPr lang="hu-HU" sz="2600" i="1" dirty="0" err="1"/>
              <a:t>with</a:t>
            </a:r>
            <a:r>
              <a:rPr lang="hu-HU" sz="2600" i="1" dirty="0"/>
              <a:t> </a:t>
            </a:r>
            <a:r>
              <a:rPr lang="hu-HU" sz="2600" i="1" dirty="0" err="1"/>
              <a:t>continuous</a:t>
            </a:r>
            <a:r>
              <a:rPr lang="hu-HU" sz="2600" i="1" dirty="0"/>
              <a:t> </a:t>
            </a:r>
            <a:r>
              <a:rPr lang="hu-HU" sz="2600" i="1" dirty="0" err="1"/>
              <a:t>red</a:t>
            </a:r>
            <a:r>
              <a:rPr lang="hu-HU" sz="2600" i="1" dirty="0"/>
              <a:t> line.</a:t>
            </a:r>
            <a:br>
              <a:rPr lang="hu-HU" sz="2600" i="1" dirty="0"/>
            </a:br>
            <a:r>
              <a:rPr lang="hu-HU" sz="2600" dirty="0" err="1"/>
              <a:t>plot</a:t>
            </a:r>
            <a:r>
              <a:rPr lang="hu-HU" sz="2600" dirty="0"/>
              <a:t>(</a:t>
            </a:r>
            <a:r>
              <a:rPr lang="hu-HU" sz="2600" dirty="0" err="1"/>
              <a:t>x,c</a:t>
            </a:r>
            <a:r>
              <a:rPr lang="hu-HU" sz="2600" dirty="0"/>
              <a:t>,'-g') % </a:t>
            </a:r>
            <a:r>
              <a:rPr lang="hu-HU" sz="2600" dirty="0" err="1"/>
              <a:t>Plot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sin </a:t>
            </a:r>
            <a:r>
              <a:rPr lang="hu-HU" sz="2600" dirty="0" err="1"/>
              <a:t>function</a:t>
            </a:r>
            <a:r>
              <a:rPr lang="hu-HU" sz="2600" dirty="0"/>
              <a:t> </a:t>
            </a:r>
            <a:r>
              <a:rPr lang="hu-HU" sz="2600" dirty="0" err="1"/>
              <a:t>with</a:t>
            </a:r>
            <a:r>
              <a:rPr lang="hu-HU" sz="2600" dirty="0"/>
              <a:t> </a:t>
            </a:r>
            <a:r>
              <a:rPr lang="hu-HU" sz="2600" dirty="0" err="1"/>
              <a:t>continuous</a:t>
            </a:r>
            <a:r>
              <a:rPr lang="hu-HU" sz="2600" dirty="0"/>
              <a:t> </a:t>
            </a:r>
            <a:r>
              <a:rPr lang="hu-HU" sz="2600" dirty="0" err="1"/>
              <a:t>green</a:t>
            </a:r>
            <a:r>
              <a:rPr lang="hu-HU" sz="2600" dirty="0"/>
              <a:t> line.</a:t>
            </a:r>
            <a:br>
              <a:rPr lang="hu-HU" sz="2600" dirty="0"/>
            </a:br>
            <a:r>
              <a:rPr lang="hu-HU" sz="2600" dirty="0" err="1"/>
              <a:t>xlabel</a:t>
            </a:r>
            <a:r>
              <a:rPr lang="hu-HU" sz="2600" dirty="0"/>
              <a:t>('x')     % </a:t>
            </a:r>
            <a:r>
              <a:rPr lang="hu-HU" sz="2600" dirty="0" err="1"/>
              <a:t>Define</a:t>
            </a:r>
            <a:r>
              <a:rPr lang="hu-HU" sz="2600" dirty="0"/>
              <a:t> </a:t>
            </a:r>
            <a:r>
              <a:rPr lang="hu-HU" sz="2600" dirty="0" err="1"/>
              <a:t>label</a:t>
            </a:r>
            <a:r>
              <a:rPr lang="hu-HU" sz="2600" dirty="0"/>
              <a:t> </a:t>
            </a:r>
            <a:r>
              <a:rPr lang="hu-HU" sz="2600" dirty="0" err="1"/>
              <a:t>for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abscissa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/>
              <a:t>% </a:t>
            </a:r>
            <a:r>
              <a:rPr lang="hu-HU" sz="2600" dirty="0" err="1"/>
              <a:t>Define</a:t>
            </a:r>
            <a:r>
              <a:rPr lang="hu-HU" sz="2600" dirty="0"/>
              <a:t> </a:t>
            </a:r>
            <a:r>
              <a:rPr lang="hu-HU" sz="2600" dirty="0" err="1"/>
              <a:t>label</a:t>
            </a:r>
            <a:r>
              <a:rPr lang="hu-HU" sz="2600" dirty="0"/>
              <a:t> </a:t>
            </a:r>
            <a:r>
              <a:rPr lang="hu-HU" sz="2600" dirty="0" err="1"/>
              <a:t>for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ordinate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 err="1"/>
              <a:t>ylabel</a:t>
            </a:r>
            <a:r>
              <a:rPr lang="hu-HU" sz="2600" dirty="0"/>
              <a:t>('sin(x),cos(x)')</a:t>
            </a:r>
            <a:br>
              <a:rPr lang="hu-HU" sz="2600" dirty="0"/>
            </a:br>
            <a:r>
              <a:rPr lang="hu-HU" sz="2600" dirty="0"/>
              <a:t>% </a:t>
            </a:r>
            <a:r>
              <a:rPr lang="hu-HU" sz="2600" dirty="0" err="1"/>
              <a:t>Define</a:t>
            </a:r>
            <a:r>
              <a:rPr lang="hu-HU" sz="2600" dirty="0"/>
              <a:t> </a:t>
            </a:r>
            <a:r>
              <a:rPr lang="hu-HU" sz="2600" dirty="0" err="1"/>
              <a:t>the</a:t>
            </a:r>
            <a:r>
              <a:rPr lang="hu-HU" sz="2600" dirty="0"/>
              <a:t> </a:t>
            </a:r>
            <a:r>
              <a:rPr lang="hu-HU" sz="2600" dirty="0" err="1"/>
              <a:t>showed</a:t>
            </a:r>
            <a:r>
              <a:rPr lang="hu-HU" sz="2600" dirty="0"/>
              <a:t> </a:t>
            </a:r>
            <a:r>
              <a:rPr lang="hu-HU" sz="2600" dirty="0" err="1"/>
              <a:t>area</a:t>
            </a:r>
            <a:r>
              <a:rPr lang="hu-HU" sz="2600" dirty="0"/>
              <a:t> (</a:t>
            </a:r>
            <a:r>
              <a:rPr lang="hu-HU" sz="2600" dirty="0" err="1"/>
              <a:t>lower</a:t>
            </a:r>
            <a:r>
              <a:rPr lang="hu-HU" sz="2600" dirty="0"/>
              <a:t> and </a:t>
            </a:r>
            <a:r>
              <a:rPr lang="hu-HU" sz="2600" dirty="0" err="1"/>
              <a:t>upper</a:t>
            </a:r>
            <a:r>
              <a:rPr lang="hu-HU" sz="2600" dirty="0"/>
              <a:t> </a:t>
            </a:r>
            <a:r>
              <a:rPr lang="hu-HU" sz="2600" dirty="0" err="1"/>
              <a:t>bounds</a:t>
            </a:r>
            <a:r>
              <a:rPr lang="hu-HU" sz="2600" dirty="0"/>
              <a:t> in </a:t>
            </a:r>
            <a:r>
              <a:rPr lang="hu-HU" sz="2600" dirty="0" err="1"/>
              <a:t>both</a:t>
            </a:r>
            <a:r>
              <a:rPr lang="hu-HU" sz="2600" dirty="0"/>
              <a:t> </a:t>
            </a:r>
            <a:r>
              <a:rPr lang="hu-HU" sz="2600" dirty="0" err="1"/>
              <a:t>directions</a:t>
            </a:r>
            <a:r>
              <a:rPr lang="hu-HU" sz="2600" dirty="0"/>
              <a:t>).</a:t>
            </a:r>
            <a:br>
              <a:rPr lang="hu-HU" sz="2600" dirty="0"/>
            </a:br>
            <a:r>
              <a:rPr lang="hu-HU" sz="2600" dirty="0" err="1"/>
              <a:t>axis</a:t>
            </a:r>
            <a:r>
              <a:rPr lang="hu-HU" sz="2600" dirty="0"/>
              <a:t>([x(1) x(63) -1.1 1.1])</a:t>
            </a:r>
            <a:br>
              <a:rPr lang="hu-HU" sz="2600" dirty="0"/>
            </a:br>
            <a:r>
              <a:rPr lang="hu-HU" sz="2600" dirty="0"/>
              <a:t>% </a:t>
            </a:r>
            <a:r>
              <a:rPr lang="hu-HU" sz="2600" dirty="0" err="1"/>
              <a:t>Draw</a:t>
            </a:r>
            <a:r>
              <a:rPr lang="hu-HU" sz="2600" dirty="0"/>
              <a:t> </a:t>
            </a:r>
            <a:r>
              <a:rPr lang="hu-HU" sz="2600" dirty="0" err="1"/>
              <a:t>horizontal</a:t>
            </a:r>
            <a:r>
              <a:rPr lang="hu-HU" sz="2600" dirty="0"/>
              <a:t> </a:t>
            </a:r>
            <a:r>
              <a:rPr lang="hu-HU" sz="2600" dirty="0" err="1"/>
              <a:t>axis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 err="1"/>
              <a:t>plot</a:t>
            </a:r>
            <a:r>
              <a:rPr lang="hu-HU" sz="2600" dirty="0"/>
              <a:t>([x(1) x(63)],[0 0],'-k')</a:t>
            </a:r>
            <a:br>
              <a:rPr lang="hu-HU" sz="2600" dirty="0"/>
            </a:br>
            <a:r>
              <a:rPr lang="hu-HU" sz="2600" dirty="0"/>
              <a:t>% </a:t>
            </a:r>
            <a:r>
              <a:rPr lang="hu-HU" sz="2600" dirty="0" err="1"/>
              <a:t>Draw</a:t>
            </a:r>
            <a:r>
              <a:rPr lang="hu-HU" sz="2600" dirty="0"/>
              <a:t> </a:t>
            </a:r>
            <a:r>
              <a:rPr lang="hu-HU" sz="2600" dirty="0" err="1"/>
              <a:t>vertical</a:t>
            </a:r>
            <a:r>
              <a:rPr lang="hu-HU" sz="2600" dirty="0"/>
              <a:t> </a:t>
            </a:r>
            <a:r>
              <a:rPr lang="hu-HU" sz="2600" dirty="0" err="1"/>
              <a:t>axis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 err="1"/>
              <a:t>plot</a:t>
            </a:r>
            <a:r>
              <a:rPr lang="hu-HU" sz="2600" dirty="0"/>
              <a:t>([0 0],[-1.1 1.1],'-k')</a:t>
            </a:r>
            <a:br>
              <a:rPr lang="hu-HU" sz="2600" dirty="0"/>
            </a:br>
            <a:r>
              <a:rPr lang="hu-HU" sz="2600" dirty="0" err="1"/>
              <a:t>box</a:t>
            </a:r>
            <a:r>
              <a:rPr lang="hu-HU" sz="2600" dirty="0"/>
              <a:t> </a:t>
            </a:r>
            <a:r>
              <a:rPr lang="hu-HU" sz="2600" dirty="0" err="1"/>
              <a:t>off</a:t>
            </a:r>
            <a:br>
              <a:rPr lang="hu-HU" sz="2600" dirty="0"/>
            </a:br>
            <a:r>
              <a:rPr lang="hu-HU" sz="2600" dirty="0"/>
              <a:t>% </a:t>
            </a:r>
            <a:r>
              <a:rPr lang="hu-HU" sz="2600" dirty="0" err="1"/>
              <a:t>Set</a:t>
            </a:r>
            <a:r>
              <a:rPr lang="hu-HU" sz="2600" dirty="0"/>
              <a:t> </a:t>
            </a:r>
            <a:r>
              <a:rPr lang="hu-HU" sz="2600" dirty="0" err="1"/>
              <a:t>background</a:t>
            </a:r>
            <a:r>
              <a:rPr lang="hu-HU" sz="2600" dirty="0"/>
              <a:t> </a:t>
            </a:r>
            <a:r>
              <a:rPr lang="hu-HU" sz="2600" dirty="0" err="1"/>
              <a:t>color</a:t>
            </a:r>
            <a:r>
              <a:rPr lang="hu-HU" sz="2600" dirty="0"/>
              <a:t> </a:t>
            </a:r>
            <a:r>
              <a:rPr lang="hu-HU" sz="2600" dirty="0" err="1"/>
              <a:t>white</a:t>
            </a:r>
            <a:r>
              <a:rPr lang="hu-HU" sz="2600" dirty="0"/>
              <a:t>.</a:t>
            </a:r>
            <a:br>
              <a:rPr lang="hu-HU" sz="2600" dirty="0"/>
            </a:br>
            <a:r>
              <a:rPr lang="hu-HU" sz="2600" dirty="0" err="1"/>
              <a:t>set</a:t>
            </a:r>
            <a:r>
              <a:rPr lang="hu-HU" sz="2600" dirty="0"/>
              <a:t>(h,'</a:t>
            </a:r>
            <a:r>
              <a:rPr lang="hu-HU" sz="2600" dirty="0" err="1"/>
              <a:t>Color</a:t>
            </a:r>
            <a:r>
              <a:rPr lang="hu-HU" sz="2600" dirty="0"/>
              <a:t>','w')</a:t>
            </a:r>
            <a:br>
              <a:rPr lang="hu-HU" sz="2600" dirty="0"/>
            </a:br>
            <a:r>
              <a:rPr lang="hu-HU" sz="2600" dirty="0"/>
              <a:t>legend('sin(x)','cos(x)')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A16B1E5-51E5-4774-9DE6-0E655D53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33</a:t>
            </a:fld>
            <a:endParaRPr lang="hu-HU" dirty="0"/>
          </a:p>
        </p:txBody>
      </p:sp>
      <p:pic>
        <p:nvPicPr>
          <p:cNvPr id="4098" name="Kép 1">
            <a:extLst>
              <a:ext uri="{FF2B5EF4-FFF2-40B4-BE49-F238E27FC236}">
                <a16:creationId xmlns:a16="http://schemas.microsoft.com/office/drawing/2014/main" id="{03C5A584-BE8D-4922-8A68-5207967D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82" y="78377"/>
            <a:ext cx="3365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C8A3F1-D452-43AE-AD17-8FCBBCFB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Polar</a:t>
            </a:r>
            <a:r>
              <a:rPr lang="hu-HU" dirty="0"/>
              <a:t> </a:t>
            </a:r>
            <a:r>
              <a:rPr lang="hu-HU" dirty="0" err="1"/>
              <a:t>rose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982094-C750-47C9-868B-43682A6B2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3" y="2052919"/>
            <a:ext cx="8238139" cy="4195481"/>
          </a:xfrm>
        </p:spPr>
        <p:txBody>
          <a:bodyPr/>
          <a:lstStyle/>
          <a:p>
            <a:r>
              <a:rPr lang="hu-HU" dirty="0"/>
              <a:t>fi=0:1:360;</a:t>
            </a:r>
          </a:p>
          <a:p>
            <a:r>
              <a:rPr lang="hu-HU" dirty="0" err="1"/>
              <a:t>fir</a:t>
            </a:r>
            <a:r>
              <a:rPr lang="hu-HU" dirty="0"/>
              <a:t>=fi*pi/180;</a:t>
            </a:r>
          </a:p>
          <a:p>
            <a:r>
              <a:rPr lang="hu-HU" dirty="0"/>
              <a:t>g0=0;</a:t>
            </a:r>
          </a:p>
          <a:p>
            <a:r>
              <a:rPr lang="hu-HU" dirty="0"/>
              <a:t>k=6;  % </a:t>
            </a:r>
            <a:r>
              <a:rPr lang="en-US" sz="1800" dirty="0"/>
              <a:t>k-petaled rose if k is odd, or a 2k-petaled rose if k is even</a:t>
            </a:r>
            <a:endParaRPr lang="hu-HU" dirty="0"/>
          </a:p>
          <a:p>
            <a:r>
              <a:rPr lang="hu-HU" dirty="0"/>
              <a:t>a=5;</a:t>
            </a:r>
          </a:p>
          <a:p>
            <a:r>
              <a:rPr lang="pt-BR" dirty="0"/>
              <a:t>r=a*cos(k*fir+g0);</a:t>
            </a:r>
          </a:p>
          <a:p>
            <a:r>
              <a:rPr lang="hu-HU" dirty="0"/>
              <a:t>[</a:t>
            </a:r>
            <a:r>
              <a:rPr lang="hu-HU" dirty="0" err="1"/>
              <a:t>x,y</a:t>
            </a:r>
            <a:r>
              <a:rPr lang="hu-HU" dirty="0"/>
              <a:t>]=polar2rect(</a:t>
            </a:r>
            <a:r>
              <a:rPr lang="hu-HU" dirty="0" err="1"/>
              <a:t>r,fir</a:t>
            </a:r>
            <a:r>
              <a:rPr lang="hu-HU" dirty="0"/>
              <a:t>);</a:t>
            </a:r>
          </a:p>
          <a:p>
            <a:r>
              <a:rPr lang="hu-HU" dirty="0" err="1"/>
              <a:t>plot</a:t>
            </a:r>
            <a:r>
              <a:rPr lang="hu-HU" dirty="0"/>
              <a:t>(</a:t>
            </a:r>
            <a:r>
              <a:rPr lang="hu-HU" dirty="0" err="1"/>
              <a:t>x,y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2FBF07-AB28-4449-8D6C-F74A3834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34</a:t>
            </a:fld>
            <a:endParaRPr lang="hu-HU" dirty="0"/>
          </a:p>
        </p:txBody>
      </p:sp>
      <p:pic>
        <p:nvPicPr>
          <p:cNvPr id="3074" name="Picture 2" descr="https://upload.wikimedia.org/wikipedia/commons/thumb/d/dd/Rose_2sin%284theta%29.svg/220px-Rose_2sin%284theta%29.svg.png">
            <a:extLst>
              <a:ext uri="{FF2B5EF4-FFF2-40B4-BE49-F238E27FC236}">
                <a16:creationId xmlns:a16="http://schemas.microsoft.com/office/drawing/2014/main" id="{C6C39294-72E3-4DC2-897F-149F4FB2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6" y="105233"/>
            <a:ext cx="2095500" cy="2095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AutoShape 4" descr="{\displaystyle r(\varphi )=a\cos \left(k\varphi +\gamma _{0}\right)}">
            <a:extLst>
              <a:ext uri="{FF2B5EF4-FFF2-40B4-BE49-F238E27FC236}">
                <a16:creationId xmlns:a16="http://schemas.microsoft.com/office/drawing/2014/main" id="{63BDC4FE-0496-4F62-8395-AEDB4F47E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28900" y="32766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516C35C-3AD0-4E95-BF1A-97F1B049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84" y="1366783"/>
            <a:ext cx="2175975" cy="3908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B4C04A7-7A52-434F-B057-D07B5E59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817" y="3707692"/>
            <a:ext cx="2601824" cy="31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F42161-A084-4132-B462-EB9D73F6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Cone</a:t>
            </a:r>
            <a:r>
              <a:rPr lang="hu-HU" dirty="0"/>
              <a:t> &amp; </a:t>
            </a:r>
            <a:r>
              <a:rPr lang="hu-HU" dirty="0" err="1"/>
              <a:t>Sphere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AA716D-606A-4146-8234-CD309CB8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[</a:t>
            </a:r>
            <a:r>
              <a:rPr lang="hu-HU" dirty="0" err="1"/>
              <a:t>x,y,z</a:t>
            </a:r>
            <a:r>
              <a:rPr lang="hu-HU" dirty="0"/>
              <a:t>]=</a:t>
            </a:r>
            <a:r>
              <a:rPr lang="hu-HU" dirty="0" err="1"/>
              <a:t>cylinder</a:t>
            </a:r>
            <a:r>
              <a:rPr lang="hu-HU" dirty="0"/>
              <a:t>([40 0]);</a:t>
            </a:r>
          </a:p>
          <a:p>
            <a:r>
              <a:rPr lang="hu-HU" dirty="0"/>
              <a:t>surf(</a:t>
            </a:r>
            <a:r>
              <a:rPr lang="hu-HU" dirty="0" err="1"/>
              <a:t>x,y,z</a:t>
            </a:r>
            <a:r>
              <a:rPr lang="hu-HU" dirty="0"/>
              <a:t>);</a:t>
            </a:r>
          </a:p>
          <a:p>
            <a:endParaRPr lang="hu-HU" dirty="0"/>
          </a:p>
          <a:p>
            <a:r>
              <a:rPr lang="pl-PL" dirty="0"/>
              <a:t>[x,y,z]=sphere(20);</a:t>
            </a:r>
          </a:p>
          <a:p>
            <a:r>
              <a:rPr lang="hu-HU" dirty="0"/>
              <a:t>surf(</a:t>
            </a:r>
            <a:r>
              <a:rPr lang="hu-HU" dirty="0" err="1"/>
              <a:t>x,y,z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961E36-AE9D-435B-9385-5F6FD7D9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88EAF7D-671B-4D7E-87A6-58B1C7F7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79" y="1263088"/>
            <a:ext cx="1820485" cy="217870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3247D0D-6A50-440E-8555-A07CCB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8" y="3532443"/>
            <a:ext cx="1820485" cy="21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911C05-E714-4488-A0CD-100B1BC2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3D </a:t>
            </a:r>
            <a:r>
              <a:rPr lang="hu-HU" dirty="0" err="1"/>
              <a:t>surface</a:t>
            </a:r>
            <a:r>
              <a:rPr lang="hu-HU" dirty="0"/>
              <a:t> </a:t>
            </a:r>
            <a:r>
              <a:rPr lang="hu-HU" dirty="0" err="1"/>
              <a:t>plot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EB88AA-E917-4CD8-BC91-EA9D1F14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7" y="1995288"/>
            <a:ext cx="6709906" cy="4195481"/>
          </a:xfrm>
        </p:spPr>
        <p:txBody>
          <a:bodyPr/>
          <a:lstStyle/>
          <a:p>
            <a:r>
              <a:rPr lang="hu-HU" dirty="0"/>
              <a:t>x=-2:0.2:2;</a:t>
            </a:r>
          </a:p>
          <a:p>
            <a:r>
              <a:rPr lang="hu-HU" dirty="0"/>
              <a:t>y=-1:0.2:2;</a:t>
            </a:r>
          </a:p>
          <a:p>
            <a:r>
              <a:rPr lang="es-ES" dirty="0"/>
              <a:t>[X Y]=meshgrid(x,y);</a:t>
            </a:r>
          </a:p>
          <a:p>
            <a:r>
              <a:rPr lang="hu-HU" dirty="0"/>
              <a:t>Z=</a:t>
            </a:r>
            <a:r>
              <a:rPr lang="hu-HU" dirty="0" err="1"/>
              <a:t>CompFunc</a:t>
            </a:r>
            <a:r>
              <a:rPr lang="hu-HU" dirty="0"/>
              <a:t>(X,Y);</a:t>
            </a:r>
          </a:p>
          <a:p>
            <a:r>
              <a:rPr lang="hu-HU" dirty="0"/>
              <a:t>h=</a:t>
            </a:r>
            <a:r>
              <a:rPr lang="hu-HU" dirty="0" err="1"/>
              <a:t>figure</a:t>
            </a:r>
            <a:r>
              <a:rPr lang="hu-HU" dirty="0"/>
              <a:t>;</a:t>
            </a:r>
          </a:p>
          <a:p>
            <a:r>
              <a:rPr lang="es-ES" dirty="0"/>
              <a:t>subplot(2,2,1),mesh(X,Y,Z)</a:t>
            </a:r>
          </a:p>
          <a:p>
            <a:r>
              <a:rPr lang="hu-HU" dirty="0" err="1"/>
              <a:t>subplot</a:t>
            </a:r>
            <a:r>
              <a:rPr lang="hu-HU" dirty="0"/>
              <a:t>(2,2,2),surf(X,Y,Z)</a:t>
            </a:r>
          </a:p>
          <a:p>
            <a:r>
              <a:rPr lang="fr-FR" dirty="0"/>
              <a:t>subplot(2,2,3),contour(X,Y,Z)</a:t>
            </a:r>
          </a:p>
          <a:p>
            <a:r>
              <a:rPr lang="hu-HU" dirty="0" err="1"/>
              <a:t>subplot</a:t>
            </a:r>
            <a:r>
              <a:rPr lang="hu-HU" dirty="0"/>
              <a:t>(2,2,4),</a:t>
            </a:r>
            <a:r>
              <a:rPr lang="hu-HU" dirty="0" err="1"/>
              <a:t>meshc</a:t>
            </a:r>
            <a:r>
              <a:rPr lang="hu-HU" dirty="0"/>
              <a:t>(X,Y,Z)</a:t>
            </a:r>
          </a:p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F80434D-F5F9-4DE1-B699-C57E9A29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36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89EDC0-34AE-48FF-B99F-0EC167B3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87" y="1534759"/>
            <a:ext cx="4777544" cy="43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6AF6A18-BE99-4053-872F-8C3E708C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Creating</a:t>
            </a:r>
            <a:r>
              <a:rPr lang="hu-HU" dirty="0"/>
              <a:t> a GUI </a:t>
            </a:r>
            <a:r>
              <a:rPr lang="hu-HU" dirty="0" err="1"/>
              <a:t>Application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D7A947F-F04C-4FED-8774-1D86CB6AA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1D21679-2155-4F53-95E4-C1FC6FE3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949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899031C-C8DC-432B-9D84-DB933979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Temperature</a:t>
            </a:r>
            <a:r>
              <a:rPr lang="hu-HU" dirty="0"/>
              <a:t> </a:t>
            </a:r>
            <a:r>
              <a:rPr lang="hu-HU" dirty="0" err="1"/>
              <a:t>Converter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16683E3-69FA-41E2-8036-64C9FF175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Home/New/GUI/</a:t>
            </a:r>
            <a:r>
              <a:rPr lang="hu-HU" dirty="0" err="1"/>
              <a:t>Blank</a:t>
            </a:r>
            <a:r>
              <a:rPr lang="hu-HU" dirty="0"/>
              <a:t> GUI/OK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Tag </a:t>
            </a:r>
            <a:r>
              <a:rPr lang="hu-HU" dirty="0" err="1"/>
              <a:t>property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6599CAD-9356-4BDF-8208-D689F42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38</a:t>
            </a:fld>
            <a:endParaRPr lang="hu-HU" dirty="0"/>
          </a:p>
        </p:txBody>
      </p:sp>
      <p:pic>
        <p:nvPicPr>
          <p:cNvPr id="5122" name="Kép 1">
            <a:extLst>
              <a:ext uri="{FF2B5EF4-FFF2-40B4-BE49-F238E27FC236}">
                <a16:creationId xmlns:a16="http://schemas.microsoft.com/office/drawing/2014/main" id="{336EFCC8-2E34-4A6A-9B3E-F3F15778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3" y="1394959"/>
            <a:ext cx="35004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835BF88-2CF4-4147-A5F3-F72F232B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71" y="2654640"/>
            <a:ext cx="36480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6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58815E-3D89-4172-BE49-939A250F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Celsius </a:t>
            </a:r>
            <a:r>
              <a:rPr lang="hu-HU" dirty="0">
                <a:sym typeface="Wingdings" panose="05000000000000000000" pitchFamily="2" charset="2"/>
              </a:rPr>
              <a:t> Fahrenheit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9CF5ED-B332-4040-B515-248A65D23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8" y="1785257"/>
            <a:ext cx="7841546" cy="47770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dirty="0"/>
              <a:t>function </a:t>
            </a:r>
            <a:r>
              <a:rPr lang="en-US" sz="2300" dirty="0" err="1"/>
              <a:t>pbCF_Callback</a:t>
            </a:r>
            <a:r>
              <a:rPr lang="en-US" sz="2300" dirty="0"/>
              <a:t>(</a:t>
            </a:r>
            <a:r>
              <a:rPr lang="en-US" sz="2300" dirty="0" err="1"/>
              <a:t>hObject</a:t>
            </a:r>
            <a:r>
              <a:rPr lang="en-US" sz="2300" dirty="0"/>
              <a:t>, </a:t>
            </a:r>
            <a:r>
              <a:rPr lang="en-US" sz="2300" dirty="0" err="1"/>
              <a:t>eventdata</a:t>
            </a:r>
            <a:r>
              <a:rPr lang="en-US" sz="2300" dirty="0"/>
              <a:t>, handles)</a:t>
            </a:r>
          </a:p>
          <a:p>
            <a:pPr marL="0" indent="0">
              <a:buNone/>
            </a:pPr>
            <a:r>
              <a:rPr lang="en-US" sz="2300" dirty="0"/>
              <a:t>% handles    structure with handles and user data (see GUIDATA)</a:t>
            </a:r>
          </a:p>
          <a:p>
            <a:pPr marL="0" indent="0">
              <a:buNone/>
            </a:pPr>
            <a:r>
              <a:rPr lang="hu-HU" sz="2300" dirty="0" err="1"/>
              <a:t>str</a:t>
            </a:r>
            <a:r>
              <a:rPr lang="hu-HU" sz="2300" dirty="0"/>
              <a:t>=</a:t>
            </a:r>
            <a:r>
              <a:rPr lang="hu-HU" sz="2300" dirty="0" err="1"/>
              <a:t>get</a:t>
            </a:r>
            <a:r>
              <a:rPr lang="hu-HU" sz="2300" dirty="0"/>
              <a:t>(handles.</a:t>
            </a:r>
            <a:r>
              <a:rPr lang="hu-HU" sz="2300" dirty="0" err="1"/>
              <a:t>etCelsius</a:t>
            </a:r>
            <a:r>
              <a:rPr lang="hu-HU" sz="2300" dirty="0"/>
              <a:t>,'</a:t>
            </a:r>
            <a:r>
              <a:rPr lang="hu-HU" sz="2300" dirty="0" err="1"/>
              <a:t>String</a:t>
            </a:r>
            <a:r>
              <a:rPr lang="hu-HU" sz="2300" dirty="0"/>
              <a:t>');</a:t>
            </a:r>
          </a:p>
          <a:p>
            <a:pPr marL="0" indent="0">
              <a:buNone/>
            </a:pPr>
            <a:r>
              <a:rPr lang="hu-HU" sz="2300" dirty="0"/>
              <a:t>Celsius=str2double(</a:t>
            </a:r>
            <a:r>
              <a:rPr lang="hu-HU" sz="2300" dirty="0" err="1"/>
              <a:t>str</a:t>
            </a:r>
            <a:r>
              <a:rPr lang="hu-HU" sz="2300" dirty="0"/>
              <a:t>);</a:t>
            </a:r>
          </a:p>
          <a:p>
            <a:pPr marL="0" indent="0">
              <a:buNone/>
            </a:pPr>
            <a:r>
              <a:rPr lang="hu-HU" sz="2300" dirty="0" err="1"/>
              <a:t>if</a:t>
            </a:r>
            <a:r>
              <a:rPr lang="hu-HU" sz="2300" dirty="0"/>
              <a:t> </a:t>
            </a:r>
            <a:r>
              <a:rPr lang="hu-HU" sz="2300" dirty="0" err="1"/>
              <a:t>isnan</a:t>
            </a:r>
            <a:r>
              <a:rPr lang="hu-HU" sz="2300" dirty="0"/>
              <a:t>(Celsius)</a:t>
            </a:r>
          </a:p>
          <a:p>
            <a:pPr marL="0" indent="0">
              <a:buNone/>
            </a:pPr>
            <a:r>
              <a:rPr lang="en-US" sz="2300" dirty="0"/>
              <a:t>    </a:t>
            </a:r>
            <a:r>
              <a:rPr lang="en-US" sz="2300" dirty="0" err="1"/>
              <a:t>errordlg</a:t>
            </a:r>
            <a:r>
              <a:rPr lang="en-US" sz="2300" dirty="0"/>
              <a:t>('Please enter a correct value for degrees in Celsius')</a:t>
            </a:r>
          </a:p>
          <a:p>
            <a:pPr marL="0" indent="0">
              <a:buNone/>
            </a:pPr>
            <a:r>
              <a:rPr lang="hu-HU" sz="2300" dirty="0" err="1"/>
              <a:t>else</a:t>
            </a:r>
            <a:endParaRPr lang="hu-HU" sz="2300" dirty="0"/>
          </a:p>
          <a:p>
            <a:pPr marL="0" indent="0">
              <a:buNone/>
            </a:pPr>
            <a:r>
              <a:rPr lang="hu-HU" sz="2300" dirty="0"/>
              <a:t>    Fahrenheit=((9/5)*Celsius)+32;</a:t>
            </a:r>
          </a:p>
          <a:p>
            <a:pPr marL="0" indent="0">
              <a:buNone/>
            </a:pPr>
            <a:r>
              <a:rPr lang="hu-HU" sz="2300" dirty="0"/>
              <a:t>    </a:t>
            </a:r>
            <a:r>
              <a:rPr lang="hu-HU" sz="2300" dirty="0" err="1"/>
              <a:t>str</a:t>
            </a:r>
            <a:r>
              <a:rPr lang="hu-HU" sz="2300" dirty="0"/>
              <a:t>=num2str(Fahrenheit);</a:t>
            </a:r>
          </a:p>
          <a:p>
            <a:pPr marL="0" indent="0">
              <a:buNone/>
            </a:pPr>
            <a:r>
              <a:rPr lang="hu-HU" sz="2300" dirty="0"/>
              <a:t>    </a:t>
            </a:r>
            <a:r>
              <a:rPr lang="hu-HU" sz="2300" dirty="0" err="1"/>
              <a:t>set</a:t>
            </a:r>
            <a:r>
              <a:rPr lang="hu-HU" sz="2300" dirty="0"/>
              <a:t>(handles.</a:t>
            </a:r>
            <a:r>
              <a:rPr lang="hu-HU" sz="2300" dirty="0" err="1"/>
              <a:t>etFahrenheit</a:t>
            </a:r>
            <a:r>
              <a:rPr lang="hu-HU" sz="2300" dirty="0"/>
              <a:t>,'</a:t>
            </a:r>
            <a:r>
              <a:rPr lang="hu-HU" sz="2300" dirty="0" err="1"/>
              <a:t>String</a:t>
            </a:r>
            <a:r>
              <a:rPr lang="hu-HU" sz="2300" dirty="0"/>
              <a:t>',</a:t>
            </a:r>
            <a:r>
              <a:rPr lang="hu-HU" sz="2300" dirty="0" err="1"/>
              <a:t>str</a:t>
            </a:r>
            <a:r>
              <a:rPr lang="hu-HU" sz="2300" dirty="0"/>
              <a:t>);</a:t>
            </a:r>
          </a:p>
          <a:p>
            <a:pPr marL="0" indent="0">
              <a:buNone/>
            </a:pPr>
            <a:r>
              <a:rPr lang="hu-HU" sz="2300" dirty="0"/>
              <a:t>end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C4C0C25-790E-48F9-A203-AEBB0FDB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hu-HU" smtClean="0"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54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66217" y="2861734"/>
            <a:ext cx="7790103" cy="1057123"/>
          </a:xfrm>
        </p:spPr>
        <p:txBody>
          <a:bodyPr/>
          <a:lstStyle/>
          <a:p>
            <a:r>
              <a:rPr lang="hu-HU" dirty="0"/>
              <a:t>City - University - </a:t>
            </a:r>
            <a:r>
              <a:rPr lang="hu-HU" dirty="0" err="1"/>
              <a:t>Faculty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49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5</a:t>
            </a:fld>
            <a:endParaRPr lang="hu-H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0" y="0"/>
            <a:ext cx="91795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6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A7FCD202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7219" name="Line 3"/>
          <p:cNvSpPr>
            <a:spLocks noChangeShapeType="1"/>
          </p:cNvSpPr>
          <p:nvPr/>
        </p:nvSpPr>
        <p:spPr bwMode="auto">
          <a:xfrm flipV="1">
            <a:off x="4400550" y="2752725"/>
            <a:ext cx="503238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EFA-5835-4869-98C5-106400AEF06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4741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46355271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8" y="1253554"/>
            <a:ext cx="3906890" cy="570508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1" name="Picture 3" descr="253079108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95601"/>
            <a:ext cx="4422305" cy="293623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2" name="Picture 4" descr="70257043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4085758" cy="278743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Historic places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08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657585518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19" y="1292225"/>
            <a:ext cx="4319587" cy="292893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39" name="Picture 3" descr="91261175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7681"/>
            <a:ext cx="3578299" cy="5396419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40" name="Picture 4" descr="177115246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619" y="4086297"/>
            <a:ext cx="3888334" cy="2614541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Historic places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72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772" y="3897080"/>
            <a:ext cx="4105275" cy="2544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4" name="Picture 4" descr="k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184" y="-26096"/>
            <a:ext cx="5181546" cy="34550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6" name="Picture 6" descr="kep"/>
          <p:cNvPicPr>
            <a:picLocks noChangeAspect="1" noChangeArrowheads="1"/>
          </p:cNvPicPr>
          <p:nvPr/>
        </p:nvPicPr>
        <p:blipFill>
          <a:blip r:embed="rId5" cstate="print"/>
          <a:srcRect t="13927"/>
          <a:stretch>
            <a:fillRect/>
          </a:stretch>
        </p:blipFill>
        <p:spPr bwMode="auto">
          <a:xfrm>
            <a:off x="445232" y="3826220"/>
            <a:ext cx="3910743" cy="26864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8" name="Picture 8" descr="termesyet5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35087"/>
            <a:ext cx="3351212" cy="2454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43000"/>
          </a:xfrm>
        </p:spPr>
        <p:txBody>
          <a:bodyPr/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Traditions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5A63-3E4B-4569-BF04-D6C210DC9A4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59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zleti stratégia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078607_TF03417222" id="{2E336ABF-33E8-4B1D-9B97-CC34578AC564}" vid="{2FCA7303-07F2-4DF7-956C-EF11686EE5D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Üzleti terv bemutatása (zöldeskék, szélesvásznú)</Template>
  <TotalTime>667</TotalTime>
  <Words>1227</Words>
  <Application>Microsoft Office PowerPoint</Application>
  <PresentationFormat>Diavetítés a képernyőre (4:3 oldalarány)</PresentationFormat>
  <Paragraphs>284</Paragraphs>
  <Slides>39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50" baseType="lpstr">
      <vt:lpstr>Arial</vt:lpstr>
      <vt:lpstr>Bebas Neue</vt:lpstr>
      <vt:lpstr>Calibri</vt:lpstr>
      <vt:lpstr>Cambria Math</vt:lpstr>
      <vt:lpstr>Century Gothic</vt:lpstr>
      <vt:lpstr>Constantia</vt:lpstr>
      <vt:lpstr>Franklin Gothic Medium</vt:lpstr>
      <vt:lpstr>Trebuchet MS</vt:lpstr>
      <vt:lpstr>Wingdings 3</vt:lpstr>
      <vt:lpstr>Üzleti stratégia</vt:lpstr>
      <vt:lpstr>Equation.3</vt:lpstr>
      <vt:lpstr>Introduction to Matlab Programming</vt:lpstr>
      <vt:lpstr>Contents</vt:lpstr>
      <vt:lpstr>Dr. Zsolt Csaba Johanyák</vt:lpstr>
      <vt:lpstr>City - University - Faculty</vt:lpstr>
      <vt:lpstr>PowerPoint-bemutató</vt:lpstr>
      <vt:lpstr>PowerPoint-bemutató</vt:lpstr>
      <vt:lpstr>Historic places</vt:lpstr>
      <vt:lpstr>Historic places</vt:lpstr>
      <vt:lpstr>Traditions</vt:lpstr>
      <vt:lpstr>Wellness Tourism</vt:lpstr>
      <vt:lpstr>John von Neumann University GAMF Faculty of Engineering and Computer Science</vt:lpstr>
      <vt:lpstr>PowerPoint-bemutató</vt:lpstr>
      <vt:lpstr>GAMF Faculty of Engineering &amp; Computer Science)</vt:lpstr>
      <vt:lpstr>Study Programmes</vt:lpstr>
      <vt:lpstr>Matlab Desktop and Command Window – Basic Operations</vt:lpstr>
      <vt:lpstr>Matlab Desktop</vt:lpstr>
      <vt:lpstr>Operator Precedence</vt:lpstr>
      <vt:lpstr>Scripts and Functions</vt:lpstr>
      <vt:lpstr>Creating and Running a Script</vt:lpstr>
      <vt:lpstr>Roots of a Second Order Equation Script</vt:lpstr>
      <vt:lpstr>Roots of a Second Order Equation Function</vt:lpstr>
      <vt:lpstr>Ex.: Rectangular and Polar coordinates</vt:lpstr>
      <vt:lpstr>Polar2Rect function</vt:lpstr>
      <vt:lpstr>Symbolic Math Toolbox</vt:lpstr>
      <vt:lpstr>Symbolic Integration - Indefinite Integral</vt:lpstr>
      <vt:lpstr>Definite Integral</vt:lpstr>
      <vt:lpstr>Derivative of a Function</vt:lpstr>
      <vt:lpstr>Vectors and Matrices</vt:lpstr>
      <vt:lpstr>Creating and Using Vectors and Matrices</vt:lpstr>
      <vt:lpstr>Operations</vt:lpstr>
      <vt:lpstr>Vectorized calculation</vt:lpstr>
      <vt:lpstr>Graphical representation</vt:lpstr>
      <vt:lpstr>Plots</vt:lpstr>
      <vt:lpstr>Polar rose</vt:lpstr>
      <vt:lpstr>Cone &amp; Sphere</vt:lpstr>
      <vt:lpstr>3D surface plot</vt:lpstr>
      <vt:lpstr>Creating a GUI Application</vt:lpstr>
      <vt:lpstr>Temperature Converter</vt:lpstr>
      <vt:lpstr>Celsius  Fahrenheit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Matlab Programming</dc:title>
  <dc:creator>Johanyák Csaba</dc:creator>
  <cp:lastModifiedBy>Johanyák Csaba</cp:lastModifiedBy>
  <cp:revision>53</cp:revision>
  <cp:lastPrinted>2012-08-15T21:38:02Z</cp:lastPrinted>
  <dcterms:created xsi:type="dcterms:W3CDTF">2019-09-21T12:04:44Z</dcterms:created>
  <dcterms:modified xsi:type="dcterms:W3CDTF">2019-09-24T13:42:38Z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